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83" r:id="rId2"/>
    <p:sldId id="406" r:id="rId3"/>
    <p:sldId id="475" r:id="rId4"/>
    <p:sldId id="476" r:id="rId5"/>
    <p:sldId id="446" r:id="rId6"/>
    <p:sldId id="478" r:id="rId7"/>
    <p:sldId id="479" r:id="rId8"/>
    <p:sldId id="477" r:id="rId9"/>
    <p:sldId id="480" r:id="rId10"/>
    <p:sldId id="256" r:id="rId11"/>
    <p:sldId id="257" r:id="rId12"/>
    <p:sldId id="440" r:id="rId13"/>
    <p:sldId id="411" r:id="rId14"/>
    <p:sldId id="442" r:id="rId15"/>
    <p:sldId id="424" r:id="rId16"/>
    <p:sldId id="423" r:id="rId17"/>
    <p:sldId id="458" r:id="rId18"/>
    <p:sldId id="467" r:id="rId19"/>
    <p:sldId id="447" r:id="rId20"/>
    <p:sldId id="422" r:id="rId21"/>
    <p:sldId id="470" r:id="rId22"/>
    <p:sldId id="471" r:id="rId23"/>
    <p:sldId id="468" r:id="rId24"/>
    <p:sldId id="443" r:id="rId25"/>
    <p:sldId id="318" r:id="rId26"/>
    <p:sldId id="425" r:id="rId27"/>
    <p:sldId id="426" r:id="rId28"/>
    <p:sldId id="410" r:id="rId29"/>
    <p:sldId id="384" r:id="rId30"/>
    <p:sldId id="466" r:id="rId31"/>
    <p:sldId id="460" r:id="rId32"/>
    <p:sldId id="258" r:id="rId33"/>
    <p:sldId id="453" r:id="rId34"/>
    <p:sldId id="452" r:id="rId35"/>
    <p:sldId id="454" r:id="rId36"/>
    <p:sldId id="473" r:id="rId37"/>
    <p:sldId id="469" r:id="rId38"/>
    <p:sldId id="472" r:id="rId39"/>
    <p:sldId id="400" r:id="rId40"/>
    <p:sldId id="404" r:id="rId41"/>
    <p:sldId id="388" r:id="rId42"/>
    <p:sldId id="455" r:id="rId43"/>
    <p:sldId id="456" r:id="rId44"/>
    <p:sldId id="403" r:id="rId45"/>
    <p:sldId id="401" r:id="rId46"/>
    <p:sldId id="393" r:id="rId47"/>
    <p:sldId id="459" r:id="rId48"/>
    <p:sldId id="386" r:id="rId49"/>
    <p:sldId id="448" r:id="rId50"/>
    <p:sldId id="457" r:id="rId51"/>
    <p:sldId id="262" r:id="rId52"/>
    <p:sldId id="263" r:id="rId53"/>
    <p:sldId id="264" r:id="rId54"/>
    <p:sldId id="449" r:id="rId55"/>
    <p:sldId id="351" r:id="rId56"/>
    <p:sldId id="396" r:id="rId57"/>
    <p:sldId id="350" r:id="rId58"/>
    <p:sldId id="399" r:id="rId59"/>
    <p:sldId id="450" r:id="rId60"/>
    <p:sldId id="412" r:id="rId61"/>
    <p:sldId id="413" r:id="rId62"/>
    <p:sldId id="414" r:id="rId63"/>
    <p:sldId id="464" r:id="rId64"/>
    <p:sldId id="465" r:id="rId65"/>
    <p:sldId id="415" r:id="rId66"/>
    <p:sldId id="417" r:id="rId67"/>
    <p:sldId id="418" r:id="rId68"/>
    <p:sldId id="416" r:id="rId69"/>
    <p:sldId id="427" r:id="rId70"/>
    <p:sldId id="387" r:id="rId71"/>
    <p:sldId id="407" r:id="rId72"/>
    <p:sldId id="397" r:id="rId73"/>
    <p:sldId id="391" r:id="rId74"/>
    <p:sldId id="444" r:id="rId75"/>
    <p:sldId id="419" r:id="rId76"/>
    <p:sldId id="432" r:id="rId77"/>
    <p:sldId id="420" r:id="rId78"/>
    <p:sldId id="428" r:id="rId79"/>
    <p:sldId id="435" r:id="rId80"/>
    <p:sldId id="437" r:id="rId81"/>
    <p:sldId id="438" r:id="rId82"/>
    <p:sldId id="463" r:id="rId83"/>
    <p:sldId id="439" r:id="rId84"/>
    <p:sldId id="441" r:id="rId85"/>
    <p:sldId id="462" r:id="rId86"/>
    <p:sldId id="436" r:id="rId87"/>
    <p:sldId id="421" r:id="rId88"/>
    <p:sldId id="481" r:id="rId89"/>
    <p:sldId id="429" r:id="rId90"/>
    <p:sldId id="430" r:id="rId91"/>
    <p:sldId id="431" r:id="rId92"/>
    <p:sldId id="482" r:id="rId93"/>
    <p:sldId id="461" r:id="rId94"/>
    <p:sldId id="451" r:id="rId95"/>
    <p:sldId id="474" r:id="rId9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B41C2-E2BD-45F4-B4FE-BFAA9D6EF568}" type="doc">
      <dgm:prSet loTypeId="urn:microsoft.com/office/officeart/2005/8/layout/matrix1" loCatId="matrix" qsTypeId="urn:microsoft.com/office/officeart/2005/8/quickstyle/simple1" qsCatId="simple" csTypeId="urn:microsoft.com/office/officeart/2005/8/colors/accent2_5" csCatId="accent2" phldr="1"/>
      <dgm:spPr/>
      <dgm:t>
        <a:bodyPr/>
        <a:lstStyle/>
        <a:p>
          <a:endParaRPr lang="zh-CN" altLang="en-US"/>
        </a:p>
      </dgm:t>
    </dgm:pt>
    <dgm:pt modelId="{81492470-F12F-47B5-8DE7-84B7F710F31B}">
      <dgm:prSet phldrT="[文本]"/>
      <dgm:spPr/>
      <dgm:t>
        <a:bodyPr/>
        <a:lstStyle/>
        <a:p>
          <a:r>
            <a:rPr lang="zh-CN" altLang="en-US" dirty="0"/>
            <a:t>政治发展</a:t>
          </a:r>
        </a:p>
      </dgm:t>
    </dgm:pt>
    <dgm:pt modelId="{0476CC0E-F049-4191-9F4F-DADE2F5B6B46}" type="parTrans" cxnId="{A1F90DD2-13B2-4A05-BB1D-34163C74A761}">
      <dgm:prSet/>
      <dgm:spPr/>
      <dgm:t>
        <a:bodyPr/>
        <a:lstStyle/>
        <a:p>
          <a:endParaRPr lang="zh-CN" altLang="en-US"/>
        </a:p>
      </dgm:t>
    </dgm:pt>
    <dgm:pt modelId="{F3583121-1F00-4281-9BB2-0A8AA0AFE9E2}" type="sibTrans" cxnId="{A1F90DD2-13B2-4A05-BB1D-34163C74A761}">
      <dgm:prSet/>
      <dgm:spPr/>
      <dgm:t>
        <a:bodyPr/>
        <a:lstStyle/>
        <a:p>
          <a:endParaRPr lang="zh-CN" altLang="en-US"/>
        </a:p>
      </dgm:t>
    </dgm:pt>
    <dgm:pt modelId="{5626985D-8226-4FCC-9194-9B6D9D17BE8F}">
      <dgm:prSet phldrT="[文本]"/>
      <dgm:spPr/>
      <dgm:t>
        <a:bodyPr/>
        <a:lstStyle/>
        <a:p>
          <a:r>
            <a:rPr lang="zh-CN" altLang="en-US" dirty="0"/>
            <a:t>政治发展</a:t>
          </a:r>
        </a:p>
      </dgm:t>
    </dgm:pt>
    <dgm:pt modelId="{E1D24225-716E-4F44-9F4F-40ABCC2C6E08}" type="parTrans" cxnId="{EDF4FE81-87AF-465E-B421-14A6969ACA3D}">
      <dgm:prSet/>
      <dgm:spPr/>
      <dgm:t>
        <a:bodyPr/>
        <a:lstStyle/>
        <a:p>
          <a:endParaRPr lang="zh-CN" altLang="en-US"/>
        </a:p>
      </dgm:t>
    </dgm:pt>
    <dgm:pt modelId="{15479EEB-6F9C-4FE6-9AD2-E946F9367343}" type="sibTrans" cxnId="{EDF4FE81-87AF-465E-B421-14A6969ACA3D}">
      <dgm:prSet/>
      <dgm:spPr/>
      <dgm:t>
        <a:bodyPr/>
        <a:lstStyle/>
        <a:p>
          <a:endParaRPr lang="zh-CN" altLang="en-US"/>
        </a:p>
      </dgm:t>
    </dgm:pt>
    <dgm:pt modelId="{61E17A69-19A3-46D9-8072-DC2FF14506D1}">
      <dgm:prSet phldrT="[文本]"/>
      <dgm:spPr/>
      <dgm:t>
        <a:bodyPr/>
        <a:lstStyle/>
        <a:p>
          <a:r>
            <a:rPr lang="zh-CN" altLang="en-US" dirty="0"/>
            <a:t>经济社会发展</a:t>
          </a:r>
        </a:p>
      </dgm:t>
    </dgm:pt>
    <dgm:pt modelId="{874568EB-6AC7-4914-AEA3-681F8C82026B}" type="parTrans" cxnId="{AC854E38-C247-482E-8808-BFC97A838252}">
      <dgm:prSet/>
      <dgm:spPr/>
      <dgm:t>
        <a:bodyPr/>
        <a:lstStyle/>
        <a:p>
          <a:endParaRPr lang="zh-CN" altLang="en-US"/>
        </a:p>
      </dgm:t>
    </dgm:pt>
    <dgm:pt modelId="{13252533-019A-4937-85C3-2537A3631352}" type="sibTrans" cxnId="{AC854E38-C247-482E-8808-BFC97A838252}">
      <dgm:prSet/>
      <dgm:spPr/>
      <dgm:t>
        <a:bodyPr/>
        <a:lstStyle/>
        <a:p>
          <a:endParaRPr lang="zh-CN" altLang="en-US"/>
        </a:p>
      </dgm:t>
    </dgm:pt>
    <dgm:pt modelId="{7B62A356-2A17-4DB6-AD78-E5AC1D3B561B}">
      <dgm:prSet phldrT="[文本]"/>
      <dgm:spPr/>
      <dgm:t>
        <a:bodyPr/>
        <a:lstStyle/>
        <a:p>
          <a:r>
            <a:rPr lang="zh-CN" altLang="en-US" dirty="0"/>
            <a:t>经济社会衰败</a:t>
          </a:r>
        </a:p>
      </dgm:t>
    </dgm:pt>
    <dgm:pt modelId="{CD405865-5204-4710-B1F0-2E751AD55813}" type="parTrans" cxnId="{005F29D4-1AE8-4A99-8369-25DFCC261F0E}">
      <dgm:prSet/>
      <dgm:spPr/>
      <dgm:t>
        <a:bodyPr/>
        <a:lstStyle/>
        <a:p>
          <a:endParaRPr lang="zh-CN" altLang="en-US"/>
        </a:p>
      </dgm:t>
    </dgm:pt>
    <dgm:pt modelId="{C12FF582-F7C7-439F-8614-F8E1DDB18DFB}" type="sibTrans" cxnId="{005F29D4-1AE8-4A99-8369-25DFCC261F0E}">
      <dgm:prSet/>
      <dgm:spPr/>
      <dgm:t>
        <a:bodyPr/>
        <a:lstStyle/>
        <a:p>
          <a:endParaRPr lang="zh-CN" altLang="en-US"/>
        </a:p>
      </dgm:t>
    </dgm:pt>
    <dgm:pt modelId="{69B6E854-6E69-4932-9C0D-7E450AC5B3C4}">
      <dgm:prSet phldrT="[文本]"/>
      <dgm:spPr/>
      <dgm:t>
        <a:bodyPr/>
        <a:lstStyle/>
        <a:p>
          <a:r>
            <a:rPr lang="zh-CN" altLang="en-US" dirty="0"/>
            <a:t>政治衰败</a:t>
          </a:r>
        </a:p>
      </dgm:t>
    </dgm:pt>
    <dgm:pt modelId="{F07C2F67-8B66-45EE-8873-0881A08F2DA9}" type="sibTrans" cxnId="{6BBE40DB-7339-4D84-B906-D28371B87223}">
      <dgm:prSet/>
      <dgm:spPr/>
      <dgm:t>
        <a:bodyPr/>
        <a:lstStyle/>
        <a:p>
          <a:endParaRPr lang="zh-CN" altLang="en-US"/>
        </a:p>
      </dgm:t>
    </dgm:pt>
    <dgm:pt modelId="{49FA7D18-81A3-4454-884D-E843A907261E}" type="parTrans" cxnId="{6BBE40DB-7339-4D84-B906-D28371B87223}">
      <dgm:prSet/>
      <dgm:spPr/>
      <dgm:t>
        <a:bodyPr/>
        <a:lstStyle/>
        <a:p>
          <a:endParaRPr lang="zh-CN" altLang="en-US"/>
        </a:p>
      </dgm:t>
    </dgm:pt>
    <dgm:pt modelId="{6DE312C2-0052-458B-9488-9064B75F2733}" type="pres">
      <dgm:prSet presAssocID="{B50B41C2-E2BD-45F4-B4FE-BFAA9D6EF568}" presName="diagram" presStyleCnt="0">
        <dgm:presLayoutVars>
          <dgm:chMax val="1"/>
          <dgm:dir/>
          <dgm:animLvl val="ctr"/>
          <dgm:resizeHandles val="exact"/>
        </dgm:presLayoutVars>
      </dgm:prSet>
      <dgm:spPr/>
    </dgm:pt>
    <dgm:pt modelId="{2809C9EA-5F57-492E-9532-7614194D7A5A}" type="pres">
      <dgm:prSet presAssocID="{B50B41C2-E2BD-45F4-B4FE-BFAA9D6EF568}" presName="matrix" presStyleCnt="0"/>
      <dgm:spPr/>
    </dgm:pt>
    <dgm:pt modelId="{8D0A01B0-2EF8-42CC-9A08-A56919836C45}" type="pres">
      <dgm:prSet presAssocID="{B50B41C2-E2BD-45F4-B4FE-BFAA9D6EF568}" presName="tile1" presStyleLbl="node1" presStyleIdx="0" presStyleCnt="4" custLinFactNeighborX="0" custLinFactNeighborY="0"/>
      <dgm:spPr/>
    </dgm:pt>
    <dgm:pt modelId="{FA7A8B9B-0EBA-4252-BD1F-A79DE3E1C9E8}" type="pres">
      <dgm:prSet presAssocID="{B50B41C2-E2BD-45F4-B4FE-BFAA9D6EF568}" presName="tile1text" presStyleLbl="node1" presStyleIdx="0" presStyleCnt="4">
        <dgm:presLayoutVars>
          <dgm:chMax val="0"/>
          <dgm:chPref val="0"/>
          <dgm:bulletEnabled val="1"/>
        </dgm:presLayoutVars>
      </dgm:prSet>
      <dgm:spPr/>
    </dgm:pt>
    <dgm:pt modelId="{4F52B81C-484E-4D02-BF43-F9959BCA6A0C}" type="pres">
      <dgm:prSet presAssocID="{B50B41C2-E2BD-45F4-B4FE-BFAA9D6EF568}" presName="tile2" presStyleLbl="node1" presStyleIdx="1" presStyleCnt="4"/>
      <dgm:spPr/>
    </dgm:pt>
    <dgm:pt modelId="{EC34E45B-51A2-4C3C-978C-B0D67B99531A}" type="pres">
      <dgm:prSet presAssocID="{B50B41C2-E2BD-45F4-B4FE-BFAA9D6EF568}" presName="tile2text" presStyleLbl="node1" presStyleIdx="1" presStyleCnt="4">
        <dgm:presLayoutVars>
          <dgm:chMax val="0"/>
          <dgm:chPref val="0"/>
          <dgm:bulletEnabled val="1"/>
        </dgm:presLayoutVars>
      </dgm:prSet>
      <dgm:spPr/>
    </dgm:pt>
    <dgm:pt modelId="{9911C310-48CA-4C6D-A23C-24BA1AA50EF0}" type="pres">
      <dgm:prSet presAssocID="{B50B41C2-E2BD-45F4-B4FE-BFAA9D6EF568}" presName="tile3" presStyleLbl="node1" presStyleIdx="2" presStyleCnt="4"/>
      <dgm:spPr/>
    </dgm:pt>
    <dgm:pt modelId="{9795344B-0E14-40D0-9EA3-A100BF49FFE4}" type="pres">
      <dgm:prSet presAssocID="{B50B41C2-E2BD-45F4-B4FE-BFAA9D6EF568}" presName="tile3text" presStyleLbl="node1" presStyleIdx="2" presStyleCnt="4">
        <dgm:presLayoutVars>
          <dgm:chMax val="0"/>
          <dgm:chPref val="0"/>
          <dgm:bulletEnabled val="1"/>
        </dgm:presLayoutVars>
      </dgm:prSet>
      <dgm:spPr/>
    </dgm:pt>
    <dgm:pt modelId="{710FC30D-0879-49E0-A271-CEA23002658B}" type="pres">
      <dgm:prSet presAssocID="{B50B41C2-E2BD-45F4-B4FE-BFAA9D6EF568}" presName="tile4" presStyleLbl="node1" presStyleIdx="3" presStyleCnt="4"/>
      <dgm:spPr/>
    </dgm:pt>
    <dgm:pt modelId="{F9E64479-6619-438F-9672-E3778E2BAB9B}" type="pres">
      <dgm:prSet presAssocID="{B50B41C2-E2BD-45F4-B4FE-BFAA9D6EF568}" presName="tile4text" presStyleLbl="node1" presStyleIdx="3" presStyleCnt="4">
        <dgm:presLayoutVars>
          <dgm:chMax val="0"/>
          <dgm:chPref val="0"/>
          <dgm:bulletEnabled val="1"/>
        </dgm:presLayoutVars>
      </dgm:prSet>
      <dgm:spPr/>
    </dgm:pt>
    <dgm:pt modelId="{0E801269-56C6-4472-B46A-EF68C2469E28}" type="pres">
      <dgm:prSet presAssocID="{B50B41C2-E2BD-45F4-B4FE-BFAA9D6EF568}" presName="centerTile" presStyleLbl="fgShp" presStyleIdx="0" presStyleCnt="1">
        <dgm:presLayoutVars>
          <dgm:chMax val="0"/>
          <dgm:chPref val="0"/>
        </dgm:presLayoutVars>
      </dgm:prSet>
      <dgm:spPr/>
    </dgm:pt>
  </dgm:ptLst>
  <dgm:cxnLst>
    <dgm:cxn modelId="{70DD5717-B484-490E-ABDF-8DF566BEBA05}" type="presOf" srcId="{5626985D-8226-4FCC-9194-9B6D9D17BE8F}" destId="{8D0A01B0-2EF8-42CC-9A08-A56919836C45}" srcOrd="0" destOrd="0" presId="urn:microsoft.com/office/officeart/2005/8/layout/matrix1"/>
    <dgm:cxn modelId="{6B9B011A-C730-400B-8C07-D801E29ACB4B}" type="presOf" srcId="{7B62A356-2A17-4DB6-AD78-E5AC1D3B561B}" destId="{710FC30D-0879-49E0-A271-CEA23002658B}" srcOrd="0" destOrd="0" presId="urn:microsoft.com/office/officeart/2005/8/layout/matrix1"/>
    <dgm:cxn modelId="{A5D63935-FEEA-4278-8B7D-B5046AE017E8}" type="presOf" srcId="{5626985D-8226-4FCC-9194-9B6D9D17BE8F}" destId="{FA7A8B9B-0EBA-4252-BD1F-A79DE3E1C9E8}" srcOrd="1" destOrd="0" presId="urn:microsoft.com/office/officeart/2005/8/layout/matrix1"/>
    <dgm:cxn modelId="{80426137-A757-4C2D-A5B9-C60BD8079FC6}" type="presOf" srcId="{7B62A356-2A17-4DB6-AD78-E5AC1D3B561B}" destId="{F9E64479-6619-438F-9672-E3778E2BAB9B}" srcOrd="1" destOrd="0" presId="urn:microsoft.com/office/officeart/2005/8/layout/matrix1"/>
    <dgm:cxn modelId="{AC854E38-C247-482E-8808-BFC97A838252}" srcId="{81492470-F12F-47B5-8DE7-84B7F710F31B}" destId="{61E17A69-19A3-46D9-8072-DC2FF14506D1}" srcOrd="2" destOrd="0" parTransId="{874568EB-6AC7-4914-AEA3-681F8C82026B}" sibTransId="{13252533-019A-4937-85C3-2537A3631352}"/>
    <dgm:cxn modelId="{20EC7F46-2EED-4FED-8EAF-46989C5602CF}" type="presOf" srcId="{61E17A69-19A3-46D9-8072-DC2FF14506D1}" destId="{9911C310-48CA-4C6D-A23C-24BA1AA50EF0}" srcOrd="0" destOrd="0" presId="urn:microsoft.com/office/officeart/2005/8/layout/matrix1"/>
    <dgm:cxn modelId="{5C910A4D-4BA3-49AF-8116-BF7D4CC27E03}" type="presOf" srcId="{B50B41C2-E2BD-45F4-B4FE-BFAA9D6EF568}" destId="{6DE312C2-0052-458B-9488-9064B75F2733}" srcOrd="0" destOrd="0" presId="urn:microsoft.com/office/officeart/2005/8/layout/matrix1"/>
    <dgm:cxn modelId="{EDF4FE81-87AF-465E-B421-14A6969ACA3D}" srcId="{81492470-F12F-47B5-8DE7-84B7F710F31B}" destId="{5626985D-8226-4FCC-9194-9B6D9D17BE8F}" srcOrd="0" destOrd="0" parTransId="{E1D24225-716E-4F44-9F4F-40ABCC2C6E08}" sibTransId="{15479EEB-6F9C-4FE6-9AD2-E946F9367343}"/>
    <dgm:cxn modelId="{A1F90DD2-13B2-4A05-BB1D-34163C74A761}" srcId="{B50B41C2-E2BD-45F4-B4FE-BFAA9D6EF568}" destId="{81492470-F12F-47B5-8DE7-84B7F710F31B}" srcOrd="0" destOrd="0" parTransId="{0476CC0E-F049-4191-9F4F-DADE2F5B6B46}" sibTransId="{F3583121-1F00-4281-9BB2-0A8AA0AFE9E2}"/>
    <dgm:cxn modelId="{005F29D4-1AE8-4A99-8369-25DFCC261F0E}" srcId="{81492470-F12F-47B5-8DE7-84B7F710F31B}" destId="{7B62A356-2A17-4DB6-AD78-E5AC1D3B561B}" srcOrd="3" destOrd="0" parTransId="{CD405865-5204-4710-B1F0-2E751AD55813}" sibTransId="{C12FF582-F7C7-439F-8614-F8E1DDB18DFB}"/>
    <dgm:cxn modelId="{6BBE40DB-7339-4D84-B906-D28371B87223}" srcId="{81492470-F12F-47B5-8DE7-84B7F710F31B}" destId="{69B6E854-6E69-4932-9C0D-7E450AC5B3C4}" srcOrd="1" destOrd="0" parTransId="{49FA7D18-81A3-4454-884D-E843A907261E}" sibTransId="{F07C2F67-8B66-45EE-8873-0881A08F2DA9}"/>
    <dgm:cxn modelId="{184C31E8-B5CA-4AC9-AE6C-413368D16DBC}" type="presOf" srcId="{81492470-F12F-47B5-8DE7-84B7F710F31B}" destId="{0E801269-56C6-4472-B46A-EF68C2469E28}" srcOrd="0" destOrd="0" presId="urn:microsoft.com/office/officeart/2005/8/layout/matrix1"/>
    <dgm:cxn modelId="{0FD846EE-4AA3-4999-A956-8E4563EF1613}" type="presOf" srcId="{69B6E854-6E69-4932-9C0D-7E450AC5B3C4}" destId="{EC34E45B-51A2-4C3C-978C-B0D67B99531A}" srcOrd="1" destOrd="0" presId="urn:microsoft.com/office/officeart/2005/8/layout/matrix1"/>
    <dgm:cxn modelId="{48F421FA-EDB6-4A24-B05A-24A2C90FDA67}" type="presOf" srcId="{61E17A69-19A3-46D9-8072-DC2FF14506D1}" destId="{9795344B-0E14-40D0-9EA3-A100BF49FFE4}" srcOrd="1" destOrd="0" presId="urn:microsoft.com/office/officeart/2005/8/layout/matrix1"/>
    <dgm:cxn modelId="{D632EFFE-C485-4AF9-938B-5DA64DFA1AE3}" type="presOf" srcId="{69B6E854-6E69-4932-9C0D-7E450AC5B3C4}" destId="{4F52B81C-484E-4D02-BF43-F9959BCA6A0C}" srcOrd="0" destOrd="0" presId="urn:microsoft.com/office/officeart/2005/8/layout/matrix1"/>
    <dgm:cxn modelId="{4D9E8416-2968-48AF-9C98-F8277BFBF621}" type="presParOf" srcId="{6DE312C2-0052-458B-9488-9064B75F2733}" destId="{2809C9EA-5F57-492E-9532-7614194D7A5A}" srcOrd="0" destOrd="0" presId="urn:microsoft.com/office/officeart/2005/8/layout/matrix1"/>
    <dgm:cxn modelId="{79D7F0D5-7B62-4CE8-B2AF-C4B37D34FA82}" type="presParOf" srcId="{2809C9EA-5F57-492E-9532-7614194D7A5A}" destId="{8D0A01B0-2EF8-42CC-9A08-A56919836C45}" srcOrd="0" destOrd="0" presId="urn:microsoft.com/office/officeart/2005/8/layout/matrix1"/>
    <dgm:cxn modelId="{2B5A72EA-FC96-4DFD-B673-40FAE3003425}" type="presParOf" srcId="{2809C9EA-5F57-492E-9532-7614194D7A5A}" destId="{FA7A8B9B-0EBA-4252-BD1F-A79DE3E1C9E8}" srcOrd="1" destOrd="0" presId="urn:microsoft.com/office/officeart/2005/8/layout/matrix1"/>
    <dgm:cxn modelId="{DCA36172-7624-4ED0-ACBD-6B96DAF0501D}" type="presParOf" srcId="{2809C9EA-5F57-492E-9532-7614194D7A5A}" destId="{4F52B81C-484E-4D02-BF43-F9959BCA6A0C}" srcOrd="2" destOrd="0" presId="urn:microsoft.com/office/officeart/2005/8/layout/matrix1"/>
    <dgm:cxn modelId="{08536348-53B6-407B-9AC3-7B1766FC9197}" type="presParOf" srcId="{2809C9EA-5F57-492E-9532-7614194D7A5A}" destId="{EC34E45B-51A2-4C3C-978C-B0D67B99531A}" srcOrd="3" destOrd="0" presId="urn:microsoft.com/office/officeart/2005/8/layout/matrix1"/>
    <dgm:cxn modelId="{2D18E25D-63E7-4629-9CA7-CD452AD55BBB}" type="presParOf" srcId="{2809C9EA-5F57-492E-9532-7614194D7A5A}" destId="{9911C310-48CA-4C6D-A23C-24BA1AA50EF0}" srcOrd="4" destOrd="0" presId="urn:microsoft.com/office/officeart/2005/8/layout/matrix1"/>
    <dgm:cxn modelId="{AD6A9A20-B5EF-4169-B3A7-D730378A9923}" type="presParOf" srcId="{2809C9EA-5F57-492E-9532-7614194D7A5A}" destId="{9795344B-0E14-40D0-9EA3-A100BF49FFE4}" srcOrd="5" destOrd="0" presId="urn:microsoft.com/office/officeart/2005/8/layout/matrix1"/>
    <dgm:cxn modelId="{E3F007C5-1E8B-4836-A421-BEDFCF42A93F}" type="presParOf" srcId="{2809C9EA-5F57-492E-9532-7614194D7A5A}" destId="{710FC30D-0879-49E0-A271-CEA23002658B}" srcOrd="6" destOrd="0" presId="urn:microsoft.com/office/officeart/2005/8/layout/matrix1"/>
    <dgm:cxn modelId="{D58716AB-334F-4773-A400-3F4A4A8A535E}" type="presParOf" srcId="{2809C9EA-5F57-492E-9532-7614194D7A5A}" destId="{F9E64479-6619-438F-9672-E3778E2BAB9B}" srcOrd="7" destOrd="0" presId="urn:microsoft.com/office/officeart/2005/8/layout/matrix1"/>
    <dgm:cxn modelId="{26A31628-73BC-4D9E-84C5-8094E304A3AD}" type="presParOf" srcId="{6DE312C2-0052-458B-9488-9064B75F2733}" destId="{0E801269-56C6-4472-B46A-EF68C2469E2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A01B0-2EF8-42CC-9A08-A56919836C45}">
      <dsp:nvSpPr>
        <dsp:cNvPr id="0" name=""/>
        <dsp:cNvSpPr/>
      </dsp:nvSpPr>
      <dsp:spPr>
        <a:xfrm rot="16200000">
          <a:off x="214709" y="-214709"/>
          <a:ext cx="2262981" cy="2692400"/>
        </a:xfrm>
        <a:prstGeom prst="round1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政治发展</a:t>
          </a:r>
        </a:p>
      </dsp:txBody>
      <dsp:txXfrm rot="5400000">
        <a:off x="-1" y="1"/>
        <a:ext cx="2692400" cy="1697236"/>
      </dsp:txXfrm>
    </dsp:sp>
    <dsp:sp modelId="{4F52B81C-484E-4D02-BF43-F9959BCA6A0C}">
      <dsp:nvSpPr>
        <dsp:cNvPr id="0" name=""/>
        <dsp:cNvSpPr/>
      </dsp:nvSpPr>
      <dsp:spPr>
        <a:xfrm>
          <a:off x="2692400" y="0"/>
          <a:ext cx="2692400" cy="2262981"/>
        </a:xfrm>
        <a:prstGeom prst="round1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政治衰败</a:t>
          </a:r>
        </a:p>
      </dsp:txBody>
      <dsp:txXfrm>
        <a:off x="2692400" y="0"/>
        <a:ext cx="2692400" cy="1697236"/>
      </dsp:txXfrm>
    </dsp:sp>
    <dsp:sp modelId="{9911C310-48CA-4C6D-A23C-24BA1AA50EF0}">
      <dsp:nvSpPr>
        <dsp:cNvPr id="0" name=""/>
        <dsp:cNvSpPr/>
      </dsp:nvSpPr>
      <dsp:spPr>
        <a:xfrm rot="10800000">
          <a:off x="0" y="2262981"/>
          <a:ext cx="2692400" cy="2262981"/>
        </a:xfrm>
        <a:prstGeom prst="round1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经济社会发展</a:t>
          </a:r>
        </a:p>
      </dsp:txBody>
      <dsp:txXfrm rot="10800000">
        <a:off x="0" y="2828726"/>
        <a:ext cx="2692400" cy="1697236"/>
      </dsp:txXfrm>
    </dsp:sp>
    <dsp:sp modelId="{710FC30D-0879-49E0-A271-CEA23002658B}">
      <dsp:nvSpPr>
        <dsp:cNvPr id="0" name=""/>
        <dsp:cNvSpPr/>
      </dsp:nvSpPr>
      <dsp:spPr>
        <a:xfrm rot="5400000">
          <a:off x="2907109" y="2048272"/>
          <a:ext cx="2262981" cy="2692400"/>
        </a:xfrm>
        <a:prstGeom prst="round1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经济社会衰败</a:t>
          </a:r>
        </a:p>
      </dsp:txBody>
      <dsp:txXfrm rot="-5400000">
        <a:off x="2692399" y="2828726"/>
        <a:ext cx="2692400" cy="1697236"/>
      </dsp:txXfrm>
    </dsp:sp>
    <dsp:sp modelId="{0E801269-56C6-4472-B46A-EF68C2469E28}">
      <dsp:nvSpPr>
        <dsp:cNvPr id="0" name=""/>
        <dsp:cNvSpPr/>
      </dsp:nvSpPr>
      <dsp:spPr>
        <a:xfrm>
          <a:off x="1884680" y="1697236"/>
          <a:ext cx="1615440" cy="1131490"/>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政治发展</a:t>
          </a:r>
        </a:p>
      </dsp:txBody>
      <dsp:txXfrm>
        <a:off x="1939915" y="1752471"/>
        <a:ext cx="1504970" cy="102102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13E3B864-9ABD-4E90-9DAE-5EF1898FE6DF}"/>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5" name="Rectangle 5">
            <a:extLst>
              <a:ext uri="{FF2B5EF4-FFF2-40B4-BE49-F238E27FC236}">
                <a16:creationId xmlns:a16="http://schemas.microsoft.com/office/drawing/2014/main" id="{5F741345-3C72-4664-A782-090199D81C0D}"/>
              </a:ext>
            </a:extLst>
          </p:cNvPr>
          <p:cNvSpPr>
            <a:spLocks noGrp="1" noChangeArrowheads="1"/>
          </p:cNvSpPr>
          <p:nvPr>
            <p:ph type="ftr" sz="quarter" idx="11"/>
          </p:nvPr>
        </p:nvSpPr>
        <p:spPr>
          <a:ln/>
        </p:spPr>
        <p:txBody>
          <a:bodyPr/>
          <a:lstStyle>
            <a:lvl1pPr>
              <a:defRPr/>
            </a:lvl1pPr>
          </a:lstStyle>
          <a:p>
            <a:endParaRPr lang="zh-CN" altLang="en-US"/>
          </a:p>
        </p:txBody>
      </p:sp>
      <p:sp>
        <p:nvSpPr>
          <p:cNvPr id="6" name="Rectangle 6">
            <a:extLst>
              <a:ext uri="{FF2B5EF4-FFF2-40B4-BE49-F238E27FC236}">
                <a16:creationId xmlns:a16="http://schemas.microsoft.com/office/drawing/2014/main" id="{6D9FC791-8606-4D11-9534-34B2136D2FFA}"/>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240448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FE950F8-9F75-4B8B-9952-AB9928B1FF2C}"/>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5" name="Rectangle 5">
            <a:extLst>
              <a:ext uri="{FF2B5EF4-FFF2-40B4-BE49-F238E27FC236}">
                <a16:creationId xmlns:a16="http://schemas.microsoft.com/office/drawing/2014/main" id="{8CDB6C63-D5FA-40F5-88A3-D26293772AB4}"/>
              </a:ext>
            </a:extLst>
          </p:cNvPr>
          <p:cNvSpPr>
            <a:spLocks noGrp="1" noChangeArrowheads="1"/>
          </p:cNvSpPr>
          <p:nvPr>
            <p:ph type="ftr" sz="quarter" idx="11"/>
          </p:nvPr>
        </p:nvSpPr>
        <p:spPr>
          <a:ln/>
        </p:spPr>
        <p:txBody>
          <a:bodyPr/>
          <a:lstStyle>
            <a:lvl1pPr>
              <a:defRPr/>
            </a:lvl1pPr>
          </a:lstStyle>
          <a:p>
            <a:endParaRPr lang="zh-CN" altLang="en-US"/>
          </a:p>
        </p:txBody>
      </p:sp>
      <p:sp>
        <p:nvSpPr>
          <p:cNvPr id="6" name="Rectangle 6">
            <a:extLst>
              <a:ext uri="{FF2B5EF4-FFF2-40B4-BE49-F238E27FC236}">
                <a16:creationId xmlns:a16="http://schemas.microsoft.com/office/drawing/2014/main" id="{0F17AAD3-B2BE-4C73-AF67-A01250CD49B6}"/>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3888180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1D60C6D-5D99-4E42-820F-5F78D4FC6788}"/>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5" name="Rectangle 5">
            <a:extLst>
              <a:ext uri="{FF2B5EF4-FFF2-40B4-BE49-F238E27FC236}">
                <a16:creationId xmlns:a16="http://schemas.microsoft.com/office/drawing/2014/main" id="{B36BD7EC-417F-4C82-A0C2-2875DDF1BD34}"/>
              </a:ext>
            </a:extLst>
          </p:cNvPr>
          <p:cNvSpPr>
            <a:spLocks noGrp="1" noChangeArrowheads="1"/>
          </p:cNvSpPr>
          <p:nvPr>
            <p:ph type="ftr" sz="quarter" idx="11"/>
          </p:nvPr>
        </p:nvSpPr>
        <p:spPr>
          <a:ln/>
        </p:spPr>
        <p:txBody>
          <a:bodyPr/>
          <a:lstStyle>
            <a:lvl1pPr>
              <a:defRPr/>
            </a:lvl1pPr>
          </a:lstStyle>
          <a:p>
            <a:endParaRPr lang="zh-CN" altLang="en-US"/>
          </a:p>
        </p:txBody>
      </p:sp>
      <p:sp>
        <p:nvSpPr>
          <p:cNvPr id="6" name="Rectangle 6">
            <a:extLst>
              <a:ext uri="{FF2B5EF4-FFF2-40B4-BE49-F238E27FC236}">
                <a16:creationId xmlns:a16="http://schemas.microsoft.com/office/drawing/2014/main" id="{F3EDD8E8-C42C-4903-A48E-42D14DE6A62D}"/>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109857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1ECBEB1-E3DA-478B-8F2E-03C4D8A10EB2}"/>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5" name="Rectangle 5">
            <a:extLst>
              <a:ext uri="{FF2B5EF4-FFF2-40B4-BE49-F238E27FC236}">
                <a16:creationId xmlns:a16="http://schemas.microsoft.com/office/drawing/2014/main" id="{067F65C2-F87D-406C-8DA2-8AEADBFE78EB}"/>
              </a:ext>
            </a:extLst>
          </p:cNvPr>
          <p:cNvSpPr>
            <a:spLocks noGrp="1" noChangeArrowheads="1"/>
          </p:cNvSpPr>
          <p:nvPr>
            <p:ph type="ftr" sz="quarter" idx="11"/>
          </p:nvPr>
        </p:nvSpPr>
        <p:spPr>
          <a:ln/>
        </p:spPr>
        <p:txBody>
          <a:bodyPr/>
          <a:lstStyle>
            <a:lvl1pPr>
              <a:defRPr/>
            </a:lvl1pPr>
          </a:lstStyle>
          <a:p>
            <a:endParaRPr lang="zh-CN" altLang="en-US"/>
          </a:p>
        </p:txBody>
      </p:sp>
      <p:sp>
        <p:nvSpPr>
          <p:cNvPr id="6" name="Rectangle 6">
            <a:extLst>
              <a:ext uri="{FF2B5EF4-FFF2-40B4-BE49-F238E27FC236}">
                <a16:creationId xmlns:a16="http://schemas.microsoft.com/office/drawing/2014/main" id="{67FBD01E-596A-4CF3-A754-1E543B41E085}"/>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274860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54FE1C2-A82A-4653-9EB3-2823B371069C}"/>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5" name="Rectangle 5">
            <a:extLst>
              <a:ext uri="{FF2B5EF4-FFF2-40B4-BE49-F238E27FC236}">
                <a16:creationId xmlns:a16="http://schemas.microsoft.com/office/drawing/2014/main" id="{67802A09-13CC-4AD1-86A2-4DB40DD015AC}"/>
              </a:ext>
            </a:extLst>
          </p:cNvPr>
          <p:cNvSpPr>
            <a:spLocks noGrp="1" noChangeArrowheads="1"/>
          </p:cNvSpPr>
          <p:nvPr>
            <p:ph type="ftr" sz="quarter" idx="11"/>
          </p:nvPr>
        </p:nvSpPr>
        <p:spPr>
          <a:ln/>
        </p:spPr>
        <p:txBody>
          <a:bodyPr/>
          <a:lstStyle>
            <a:lvl1pPr>
              <a:defRPr/>
            </a:lvl1pPr>
          </a:lstStyle>
          <a:p>
            <a:endParaRPr lang="zh-CN" altLang="en-US"/>
          </a:p>
        </p:txBody>
      </p:sp>
      <p:sp>
        <p:nvSpPr>
          <p:cNvPr id="6" name="Rectangle 6">
            <a:extLst>
              <a:ext uri="{FF2B5EF4-FFF2-40B4-BE49-F238E27FC236}">
                <a16:creationId xmlns:a16="http://schemas.microsoft.com/office/drawing/2014/main" id="{86B9076E-920B-4E65-8FAB-2DE8CB0F21A6}"/>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960497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08E134F-610E-44A3-8108-0D8145C22B64}"/>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6" name="Rectangle 5">
            <a:extLst>
              <a:ext uri="{FF2B5EF4-FFF2-40B4-BE49-F238E27FC236}">
                <a16:creationId xmlns:a16="http://schemas.microsoft.com/office/drawing/2014/main" id="{EEF753FF-354C-453C-8C7A-909F994943B1}"/>
              </a:ext>
            </a:extLst>
          </p:cNvPr>
          <p:cNvSpPr>
            <a:spLocks noGrp="1" noChangeArrowheads="1"/>
          </p:cNvSpPr>
          <p:nvPr>
            <p:ph type="ftr" sz="quarter" idx="11"/>
          </p:nvPr>
        </p:nvSpPr>
        <p:spPr>
          <a:ln/>
        </p:spPr>
        <p:txBody>
          <a:bodyPr/>
          <a:lstStyle>
            <a:lvl1pPr>
              <a:defRPr/>
            </a:lvl1pPr>
          </a:lstStyle>
          <a:p>
            <a:endParaRPr lang="zh-CN" altLang="en-US"/>
          </a:p>
        </p:txBody>
      </p:sp>
      <p:sp>
        <p:nvSpPr>
          <p:cNvPr id="7" name="Rectangle 6">
            <a:extLst>
              <a:ext uri="{FF2B5EF4-FFF2-40B4-BE49-F238E27FC236}">
                <a16:creationId xmlns:a16="http://schemas.microsoft.com/office/drawing/2014/main" id="{A644808A-BE1A-4E0F-8132-AEC3B280F131}"/>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2540906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F84AAE3-C9F0-422F-A866-E8AC43B1431C}"/>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8" name="Rectangle 5">
            <a:extLst>
              <a:ext uri="{FF2B5EF4-FFF2-40B4-BE49-F238E27FC236}">
                <a16:creationId xmlns:a16="http://schemas.microsoft.com/office/drawing/2014/main" id="{5F2B11E6-0E7B-4D5F-96D8-F2FA264E454A}"/>
              </a:ext>
            </a:extLst>
          </p:cNvPr>
          <p:cNvSpPr>
            <a:spLocks noGrp="1" noChangeArrowheads="1"/>
          </p:cNvSpPr>
          <p:nvPr>
            <p:ph type="ftr" sz="quarter" idx="11"/>
          </p:nvPr>
        </p:nvSpPr>
        <p:spPr>
          <a:ln/>
        </p:spPr>
        <p:txBody>
          <a:bodyPr/>
          <a:lstStyle>
            <a:lvl1pPr>
              <a:defRPr/>
            </a:lvl1pPr>
          </a:lstStyle>
          <a:p>
            <a:endParaRPr lang="zh-CN" altLang="en-US"/>
          </a:p>
        </p:txBody>
      </p:sp>
      <p:sp>
        <p:nvSpPr>
          <p:cNvPr id="9" name="Rectangle 6">
            <a:extLst>
              <a:ext uri="{FF2B5EF4-FFF2-40B4-BE49-F238E27FC236}">
                <a16:creationId xmlns:a16="http://schemas.microsoft.com/office/drawing/2014/main" id="{1A0C50CE-D5D7-449C-AEC8-F613F963F0F8}"/>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244904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6BD4328-2848-407D-9DFE-280D14206B2A}"/>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4" name="Rectangle 5">
            <a:extLst>
              <a:ext uri="{FF2B5EF4-FFF2-40B4-BE49-F238E27FC236}">
                <a16:creationId xmlns:a16="http://schemas.microsoft.com/office/drawing/2014/main" id="{4A6C275D-2E90-40DA-93D4-BF5E815A7722}"/>
              </a:ext>
            </a:extLst>
          </p:cNvPr>
          <p:cNvSpPr>
            <a:spLocks noGrp="1" noChangeArrowheads="1"/>
          </p:cNvSpPr>
          <p:nvPr>
            <p:ph type="ftr" sz="quarter" idx="11"/>
          </p:nvPr>
        </p:nvSpPr>
        <p:spPr>
          <a:ln/>
        </p:spPr>
        <p:txBody>
          <a:bodyPr/>
          <a:lstStyle>
            <a:lvl1pPr>
              <a:defRPr/>
            </a:lvl1pPr>
          </a:lstStyle>
          <a:p>
            <a:endParaRPr lang="zh-CN" altLang="en-US"/>
          </a:p>
        </p:txBody>
      </p:sp>
      <p:sp>
        <p:nvSpPr>
          <p:cNvPr id="5" name="Rectangle 6">
            <a:extLst>
              <a:ext uri="{FF2B5EF4-FFF2-40B4-BE49-F238E27FC236}">
                <a16:creationId xmlns:a16="http://schemas.microsoft.com/office/drawing/2014/main" id="{E28FD5CE-2FF3-4FBE-9AEC-CE971F29910A}"/>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176290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3543ACA-C4A2-425F-B3EF-676B7C294265}"/>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3" name="Rectangle 5">
            <a:extLst>
              <a:ext uri="{FF2B5EF4-FFF2-40B4-BE49-F238E27FC236}">
                <a16:creationId xmlns:a16="http://schemas.microsoft.com/office/drawing/2014/main" id="{C6D4F83E-04C5-4668-A89C-786B88A52C7A}"/>
              </a:ext>
            </a:extLst>
          </p:cNvPr>
          <p:cNvSpPr>
            <a:spLocks noGrp="1" noChangeArrowheads="1"/>
          </p:cNvSpPr>
          <p:nvPr>
            <p:ph type="ftr" sz="quarter" idx="11"/>
          </p:nvPr>
        </p:nvSpPr>
        <p:spPr>
          <a:ln/>
        </p:spPr>
        <p:txBody>
          <a:bodyPr/>
          <a:lstStyle>
            <a:lvl1pPr>
              <a:defRPr/>
            </a:lvl1pPr>
          </a:lstStyle>
          <a:p>
            <a:endParaRPr lang="zh-CN" altLang="en-US"/>
          </a:p>
        </p:txBody>
      </p:sp>
      <p:sp>
        <p:nvSpPr>
          <p:cNvPr id="4" name="Rectangle 6">
            <a:extLst>
              <a:ext uri="{FF2B5EF4-FFF2-40B4-BE49-F238E27FC236}">
                <a16:creationId xmlns:a16="http://schemas.microsoft.com/office/drawing/2014/main" id="{061B2C5A-8508-43F3-B626-F0FE1510F84D}"/>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3945374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EFEB128-67BC-40B2-AFA2-13CFC7D5561E}"/>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6" name="Rectangle 5">
            <a:extLst>
              <a:ext uri="{FF2B5EF4-FFF2-40B4-BE49-F238E27FC236}">
                <a16:creationId xmlns:a16="http://schemas.microsoft.com/office/drawing/2014/main" id="{FB1D8AEA-F0F1-426A-B53A-D6FCAC98B879}"/>
              </a:ext>
            </a:extLst>
          </p:cNvPr>
          <p:cNvSpPr>
            <a:spLocks noGrp="1" noChangeArrowheads="1"/>
          </p:cNvSpPr>
          <p:nvPr>
            <p:ph type="ftr" sz="quarter" idx="11"/>
          </p:nvPr>
        </p:nvSpPr>
        <p:spPr>
          <a:ln/>
        </p:spPr>
        <p:txBody>
          <a:bodyPr/>
          <a:lstStyle>
            <a:lvl1pPr>
              <a:defRPr/>
            </a:lvl1pPr>
          </a:lstStyle>
          <a:p>
            <a:endParaRPr lang="zh-CN" altLang="en-US"/>
          </a:p>
        </p:txBody>
      </p:sp>
      <p:sp>
        <p:nvSpPr>
          <p:cNvPr id="7" name="Rectangle 6">
            <a:extLst>
              <a:ext uri="{FF2B5EF4-FFF2-40B4-BE49-F238E27FC236}">
                <a16:creationId xmlns:a16="http://schemas.microsoft.com/office/drawing/2014/main" id="{63969D3E-9669-4CE6-AF50-A69660FAC815}"/>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1639065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04A66DC-C297-4DFD-B9B2-AC9B44A4C1FD}"/>
              </a:ext>
            </a:extLst>
          </p:cNvPr>
          <p:cNvSpPr>
            <a:spLocks noGrp="1" noChangeArrowheads="1"/>
          </p:cNvSpPr>
          <p:nvPr>
            <p:ph type="dt" sz="half" idx="10"/>
          </p:nvPr>
        </p:nvSpPr>
        <p:spPr>
          <a:ln/>
        </p:spPr>
        <p:txBody>
          <a:bodyPr/>
          <a:lstStyle>
            <a:lvl1pPr>
              <a:defRPr/>
            </a:lvl1pPr>
          </a:lstStyle>
          <a:p>
            <a:fld id="{AF7CF73E-5D04-49D8-8E38-FA1C20A0C7BC}" type="datetimeFigureOut">
              <a:rPr lang="zh-CN" altLang="en-US" smtClean="0"/>
              <a:t>2021/9/15</a:t>
            </a:fld>
            <a:endParaRPr lang="zh-CN" altLang="en-US"/>
          </a:p>
        </p:txBody>
      </p:sp>
      <p:sp>
        <p:nvSpPr>
          <p:cNvPr id="6" name="Rectangle 5">
            <a:extLst>
              <a:ext uri="{FF2B5EF4-FFF2-40B4-BE49-F238E27FC236}">
                <a16:creationId xmlns:a16="http://schemas.microsoft.com/office/drawing/2014/main" id="{0C1856E8-E68F-4991-AA72-85F3D669CD49}"/>
              </a:ext>
            </a:extLst>
          </p:cNvPr>
          <p:cNvSpPr>
            <a:spLocks noGrp="1" noChangeArrowheads="1"/>
          </p:cNvSpPr>
          <p:nvPr>
            <p:ph type="ftr" sz="quarter" idx="11"/>
          </p:nvPr>
        </p:nvSpPr>
        <p:spPr>
          <a:ln/>
        </p:spPr>
        <p:txBody>
          <a:bodyPr/>
          <a:lstStyle>
            <a:lvl1pPr>
              <a:defRPr/>
            </a:lvl1pPr>
          </a:lstStyle>
          <a:p>
            <a:endParaRPr lang="zh-CN" altLang="en-US"/>
          </a:p>
        </p:txBody>
      </p:sp>
      <p:sp>
        <p:nvSpPr>
          <p:cNvPr id="7" name="Rectangle 6">
            <a:extLst>
              <a:ext uri="{FF2B5EF4-FFF2-40B4-BE49-F238E27FC236}">
                <a16:creationId xmlns:a16="http://schemas.microsoft.com/office/drawing/2014/main" id="{89BED620-E29F-44E7-9518-10406DC02EBA}"/>
              </a:ext>
            </a:extLst>
          </p:cNvPr>
          <p:cNvSpPr>
            <a:spLocks noGrp="1" noChangeArrowheads="1"/>
          </p:cNvSpPr>
          <p:nvPr>
            <p:ph type="sldNum" sz="quarter" idx="12"/>
          </p:nvPr>
        </p:nvSpPr>
        <p:spPr>
          <a:ln/>
        </p:spPr>
        <p:txBody>
          <a:bodyPr/>
          <a:lstStyle>
            <a:lvl1pPr>
              <a:defRPr/>
            </a:lvl1pPr>
          </a:lstStyle>
          <a:p>
            <a:fld id="{592116F3-6C30-43CA-8784-F789B40F4725}" type="slidenum">
              <a:rPr lang="zh-CN" altLang="en-US" smtClean="0"/>
              <a:t>‹#›</a:t>
            </a:fld>
            <a:endParaRPr lang="zh-CN" altLang="en-US"/>
          </a:p>
        </p:txBody>
      </p:sp>
    </p:spTree>
    <p:extLst>
      <p:ext uri="{BB962C8B-B14F-4D97-AF65-F5344CB8AC3E}">
        <p14:creationId xmlns:p14="http://schemas.microsoft.com/office/powerpoint/2010/main" val="29504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1"/>
            </a:gs>
            <a:gs pos="100000">
              <a:srgbClr val="D697D6"/>
            </a:gs>
          </a:gsLst>
          <a:lin ang="5400000" scaled="1"/>
        </a:gradFill>
        <a:effectLst/>
      </p:bgPr>
    </p:bg>
    <p:spTree>
      <p:nvGrpSpPr>
        <p:cNvPr id="1" name=""/>
        <p:cNvGrpSpPr/>
        <p:nvPr/>
      </p:nvGrpSpPr>
      <p:grpSpPr>
        <a:xfrm>
          <a:off x="0" y="0"/>
          <a:ext cx="0" cy="0"/>
          <a:chOff x="0" y="0"/>
          <a:chExt cx="0" cy="0"/>
        </a:xfrm>
      </p:grpSpPr>
      <p:pic>
        <p:nvPicPr>
          <p:cNvPr id="1026" name="Picture 14" descr="清华学堂">
            <a:extLst>
              <a:ext uri="{FF2B5EF4-FFF2-40B4-BE49-F238E27FC236}">
                <a16:creationId xmlns:a16="http://schemas.microsoft.com/office/drawing/2014/main" id="{225308AB-8CE4-4044-B9C0-8C06CAF144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11418" y="1"/>
            <a:ext cx="128058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4C85C7C5-3310-4706-A1E9-BB4E59778469}"/>
              </a:ext>
            </a:extLst>
          </p:cNvPr>
          <p:cNvSpPr>
            <a:spLocks noGrp="1" noChangeArrowheads="1"/>
          </p:cNvSpPr>
          <p:nvPr>
            <p:ph type="title"/>
          </p:nvPr>
        </p:nvSpPr>
        <p:spPr bwMode="auto">
          <a:xfrm>
            <a:off x="3024717" y="274639"/>
            <a:ext cx="7584016"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31B22420-42F8-4D7E-9258-08D83970F349}"/>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4">
            <a:extLst>
              <a:ext uri="{FF2B5EF4-FFF2-40B4-BE49-F238E27FC236}">
                <a16:creationId xmlns:a16="http://schemas.microsoft.com/office/drawing/2014/main" id="{5EA41E75-41E5-458F-AE70-BDEEA05A0A36}"/>
              </a:ext>
            </a:extLst>
          </p:cNvPr>
          <p:cNvSpPr>
            <a:spLocks noGrp="1" noChangeArrowheads="1"/>
          </p:cNvSpPr>
          <p:nvPr>
            <p:ph type="dt" sz="half" idx="2"/>
          </p:nvPr>
        </p:nvSpPr>
        <p:spPr bwMode="auto">
          <a:xfrm>
            <a:off x="609600" y="6245225"/>
            <a:ext cx="2844800" cy="47625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ea typeface="+mn-ea"/>
              </a:defRPr>
            </a:lvl1pPr>
          </a:lstStyle>
          <a:p>
            <a:fld id="{AF7CF73E-5D04-49D8-8E38-FA1C20A0C7BC}" type="datetimeFigureOut">
              <a:rPr lang="zh-CN" altLang="en-US" smtClean="0"/>
              <a:t>2021/9/15</a:t>
            </a:fld>
            <a:endParaRPr lang="zh-CN" altLang="en-US"/>
          </a:p>
        </p:txBody>
      </p:sp>
      <p:sp>
        <p:nvSpPr>
          <p:cNvPr id="1030" name="Rectangle 5">
            <a:extLst>
              <a:ext uri="{FF2B5EF4-FFF2-40B4-BE49-F238E27FC236}">
                <a16:creationId xmlns:a16="http://schemas.microsoft.com/office/drawing/2014/main" id="{0B1441A1-A4CA-48A6-B0E9-4266A0F0969C}"/>
              </a:ext>
            </a:extLst>
          </p:cNvPr>
          <p:cNvSpPr>
            <a:spLocks noGrp="1" noChangeArrowheads="1"/>
          </p:cNvSpPr>
          <p:nvPr>
            <p:ph type="ftr" sz="quarter" idx="3"/>
          </p:nvPr>
        </p:nvSpPr>
        <p:spPr bwMode="auto">
          <a:xfrm>
            <a:off x="4165600" y="6245225"/>
            <a:ext cx="3860800" cy="47625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ea typeface="+mn-ea"/>
              </a:defRPr>
            </a:lvl1pPr>
          </a:lstStyle>
          <a:p>
            <a:endParaRPr lang="zh-CN" altLang="en-US"/>
          </a:p>
        </p:txBody>
      </p:sp>
      <p:sp>
        <p:nvSpPr>
          <p:cNvPr id="1031" name="Rectangle 6">
            <a:extLst>
              <a:ext uri="{FF2B5EF4-FFF2-40B4-BE49-F238E27FC236}">
                <a16:creationId xmlns:a16="http://schemas.microsoft.com/office/drawing/2014/main" id="{B8A0DA8A-4622-4BFF-87F6-7A9B1DD4EB31}"/>
              </a:ext>
            </a:extLst>
          </p:cNvPr>
          <p:cNvSpPr>
            <a:spLocks noGrp="1" noChangeArrowheads="1"/>
          </p:cNvSpPr>
          <p:nvPr>
            <p:ph type="sldNum" sz="quarter" idx="4"/>
          </p:nvPr>
        </p:nvSpPr>
        <p:spPr bwMode="auto">
          <a:xfrm>
            <a:off x="8737600" y="6245225"/>
            <a:ext cx="2844800" cy="47625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fld id="{592116F3-6C30-43CA-8784-F789B40F4725}" type="slidenum">
              <a:rPr lang="zh-CN" altLang="en-US" smtClean="0"/>
              <a:t>‹#›</a:t>
            </a:fld>
            <a:endParaRPr lang="zh-CN" altLang="en-US"/>
          </a:p>
        </p:txBody>
      </p:sp>
      <p:pic>
        <p:nvPicPr>
          <p:cNvPr id="1032" name="Picture 7" descr="images">
            <a:extLst>
              <a:ext uri="{FF2B5EF4-FFF2-40B4-BE49-F238E27FC236}">
                <a16:creationId xmlns:a16="http://schemas.microsoft.com/office/drawing/2014/main" id="{637C3FF0-EF45-426F-BEB7-CC1D31D78B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818" y="549275"/>
            <a:ext cx="865716"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8">
            <a:extLst>
              <a:ext uri="{FF2B5EF4-FFF2-40B4-BE49-F238E27FC236}">
                <a16:creationId xmlns:a16="http://schemas.microsoft.com/office/drawing/2014/main" id="{F5225A1D-DF85-4DF2-9F3E-085A574DED60}"/>
              </a:ext>
            </a:extLst>
          </p:cNvPr>
          <p:cNvSpPr txBox="1">
            <a:spLocks noChangeArrowheads="1"/>
          </p:cNvSpPr>
          <p:nvPr/>
        </p:nvSpPr>
        <p:spPr bwMode="auto">
          <a:xfrm>
            <a:off x="1775884" y="871539"/>
            <a:ext cx="1439333" cy="396875"/>
          </a:xfrm>
          <a:prstGeom prst="rect">
            <a:avLst/>
          </a:prstGeom>
          <a:noFill/>
          <a:ln>
            <a:noFill/>
          </a:ln>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000">
                <a:solidFill>
                  <a:srgbClr val="990099"/>
                </a:solidFill>
                <a:ea typeface="黑体" panose="02010609060101010101" pitchFamily="49" charset="-122"/>
              </a:rPr>
              <a:t>政治学系</a:t>
            </a:r>
          </a:p>
        </p:txBody>
      </p:sp>
      <p:sp>
        <p:nvSpPr>
          <p:cNvPr id="1034" name="Line 9">
            <a:extLst>
              <a:ext uri="{FF2B5EF4-FFF2-40B4-BE49-F238E27FC236}">
                <a16:creationId xmlns:a16="http://schemas.microsoft.com/office/drawing/2014/main" id="{22728C93-0D61-4FD4-A060-F42AA8FAA9EC}"/>
              </a:ext>
            </a:extLst>
          </p:cNvPr>
          <p:cNvSpPr>
            <a:spLocks noChangeShapeType="1"/>
          </p:cNvSpPr>
          <p:nvPr/>
        </p:nvSpPr>
        <p:spPr bwMode="auto">
          <a:xfrm>
            <a:off x="0" y="1268413"/>
            <a:ext cx="12192000" cy="0"/>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1035" name="Picture 13" descr="清华大学校名">
            <a:extLst>
              <a:ext uri="{FF2B5EF4-FFF2-40B4-BE49-F238E27FC236}">
                <a16:creationId xmlns:a16="http://schemas.microsoft.com/office/drawing/2014/main" id="{EC2D278B-E0D4-4FB4-874C-CB0882FBDF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2785" y="476250"/>
            <a:ext cx="1729316"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917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openxmlformats.org/officeDocument/2006/relationships/image" Target="../media/image39.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47.xml"/><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0.xml"/></Relationships>
</file>

<file path=ppt/slides/_rels/slide53.xml.rels><?xml version="1.0" encoding="UTF-8" standalone="yes"?>
<Relationships xmlns="http://schemas.openxmlformats.org/package/2006/relationships"><Relationship Id="rId3" Type="http://schemas.openxmlformats.org/officeDocument/2006/relationships/hyperlink" Target="http://www.govindicators.org/" TargetMode="External"/><Relationship Id="rId2" Type="http://schemas.openxmlformats.org/officeDocument/2006/relationships/slideLayout" Target="../slideLayouts/slideLayout7.xml"/><Relationship Id="rId1" Type="http://schemas.openxmlformats.org/officeDocument/2006/relationships/themeOverride" Target="../theme/themeOverr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hemeOverride" Target="../theme/themeOverride5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4.xml"/><Relationship Id="rId1" Type="http://schemas.openxmlformats.org/officeDocument/2006/relationships/themeOverride" Target="../theme/themeOverr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slideLayout" Target="../slideLayouts/slideLayout2.xml"/><Relationship Id="rId1" Type="http://schemas.openxmlformats.org/officeDocument/2006/relationships/themeOverride" Target="../theme/themeOverride5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4.xml"/><Relationship Id="rId1" Type="http://schemas.openxmlformats.org/officeDocument/2006/relationships/themeOverride" Target="../theme/themeOverride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hemeOverride" Target="../theme/themeOverride6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hemeOverride" Target="../theme/themeOverride62.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themeOverride" Target="../theme/themeOverr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themeOverride" Target="../theme/themeOverr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slideLayout" Target="../slideLayouts/slideLayout2.xml"/><Relationship Id="rId1" Type="http://schemas.openxmlformats.org/officeDocument/2006/relationships/themeOverride" Target="../theme/themeOverr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themeOverride" Target="../theme/themeOverr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themeOverride" Target="../theme/themeOverride69.x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0.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hemeOverride" Target="../theme/themeOverride7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4.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5.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9.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0.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1.xml"/></Relationships>
</file>

<file path=ppt/slides/_rels/slide8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themeOverride" Target="../theme/themeOverride8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5.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8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9.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90.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C07A50-1765-4D34-A60B-36F893F7569A}"/>
              </a:ext>
            </a:extLst>
          </p:cNvPr>
          <p:cNvSpPr>
            <a:spLocks noGrp="1"/>
          </p:cNvSpPr>
          <p:nvPr>
            <p:ph type="title"/>
          </p:nvPr>
        </p:nvSpPr>
        <p:spPr>
          <a:xfrm>
            <a:off x="831851" y="1709740"/>
            <a:ext cx="10515600" cy="1957800"/>
          </a:xfrm>
        </p:spPr>
        <p:txBody>
          <a:bodyPr/>
          <a:lstStyle/>
          <a:p>
            <a:r>
              <a:rPr lang="zh-CN" altLang="en-US" sz="4800" b="1" dirty="0"/>
              <a:t>从你记事开始，世界就处于富裕、分化而动荡之中</a:t>
            </a:r>
          </a:p>
        </p:txBody>
      </p:sp>
      <p:sp>
        <p:nvSpPr>
          <p:cNvPr id="5" name="文本占位符 4">
            <a:extLst>
              <a:ext uri="{FF2B5EF4-FFF2-40B4-BE49-F238E27FC236}">
                <a16:creationId xmlns:a16="http://schemas.microsoft.com/office/drawing/2014/main" id="{FA7C37DC-DBD8-4235-8EDE-E860A35812B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3805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8CA43-3F93-4080-B100-785F090EEFBD}"/>
              </a:ext>
            </a:extLst>
          </p:cNvPr>
          <p:cNvSpPr>
            <a:spLocks noGrp="1"/>
          </p:cNvSpPr>
          <p:nvPr>
            <p:ph type="ctrTitle"/>
          </p:nvPr>
        </p:nvSpPr>
        <p:spPr>
          <a:xfrm>
            <a:off x="1113925" y="1689652"/>
            <a:ext cx="9964149" cy="1838740"/>
          </a:xfrm>
        </p:spPr>
        <p:txBody>
          <a:bodyPr/>
          <a:lstStyle/>
          <a:p>
            <a:r>
              <a:rPr lang="zh-CN" altLang="en-US" sz="4800" b="1" dirty="0"/>
              <a:t>第一讲、在全球化时代</a:t>
            </a:r>
            <a:br>
              <a:rPr lang="en-US" altLang="zh-CN" sz="4800" b="1" dirty="0"/>
            </a:br>
            <a:r>
              <a:rPr lang="zh-CN" altLang="en-US" sz="4800" b="1" dirty="0"/>
              <a:t>理解政治发展</a:t>
            </a:r>
          </a:p>
        </p:txBody>
      </p:sp>
      <p:sp>
        <p:nvSpPr>
          <p:cNvPr id="3" name="副标题 2">
            <a:extLst>
              <a:ext uri="{FF2B5EF4-FFF2-40B4-BE49-F238E27FC236}">
                <a16:creationId xmlns:a16="http://schemas.microsoft.com/office/drawing/2014/main" id="{3C53A93D-DE64-493B-8EE2-38DCDEFD28F5}"/>
              </a:ext>
            </a:extLst>
          </p:cNvPr>
          <p:cNvSpPr>
            <a:spLocks noGrp="1"/>
          </p:cNvSpPr>
          <p:nvPr>
            <p:ph type="subTitle" idx="1"/>
          </p:nvPr>
        </p:nvSpPr>
        <p:spPr>
          <a:xfrm>
            <a:off x="1476702" y="3890272"/>
            <a:ext cx="9144000" cy="2212353"/>
          </a:xfrm>
        </p:spPr>
        <p:txBody>
          <a:bodyPr/>
          <a:lstStyle/>
          <a:p>
            <a:r>
              <a:rPr lang="zh-CN" altLang="en-US" sz="2800" b="1" dirty="0"/>
              <a:t>从历时到共时</a:t>
            </a:r>
            <a:endParaRPr lang="en-US" altLang="zh-CN" sz="2800" b="1" dirty="0"/>
          </a:p>
          <a:p>
            <a:r>
              <a:rPr lang="zh-CN" altLang="en-US" sz="2800" b="1" dirty="0"/>
              <a:t>从单线到复线</a:t>
            </a:r>
            <a:endParaRPr lang="en-US" altLang="zh-CN" sz="2800" b="1" dirty="0"/>
          </a:p>
          <a:p>
            <a:r>
              <a:rPr lang="zh-CN" altLang="en-US" sz="2800" b="1" dirty="0"/>
              <a:t>从社会中心到国家中心</a:t>
            </a:r>
            <a:endParaRPr lang="en-US" altLang="zh-CN" sz="2800" b="1" dirty="0"/>
          </a:p>
          <a:p>
            <a:r>
              <a:rPr lang="zh-CN" altLang="en-US" sz="2800" b="1" dirty="0"/>
              <a:t>从西方中心到主体自觉</a:t>
            </a:r>
          </a:p>
        </p:txBody>
      </p:sp>
    </p:spTree>
    <p:extLst>
      <p:ext uri="{BB962C8B-B14F-4D97-AF65-F5344CB8AC3E}">
        <p14:creationId xmlns:p14="http://schemas.microsoft.com/office/powerpoint/2010/main" val="342118359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4CEEF-B600-4EDB-8480-52700C0D6319}"/>
              </a:ext>
            </a:extLst>
          </p:cNvPr>
          <p:cNvSpPr>
            <a:spLocks noGrp="1"/>
          </p:cNvSpPr>
          <p:nvPr>
            <p:ph type="title"/>
          </p:nvPr>
        </p:nvSpPr>
        <p:spPr/>
        <p:txBody>
          <a:bodyPr/>
          <a:lstStyle/>
          <a:p>
            <a:r>
              <a:rPr lang="zh-CN" altLang="en-US" sz="4000" b="1" dirty="0"/>
              <a:t>主要内容</a:t>
            </a:r>
          </a:p>
        </p:txBody>
      </p:sp>
      <p:sp>
        <p:nvSpPr>
          <p:cNvPr id="3" name="内容占位符 2">
            <a:extLst>
              <a:ext uri="{FF2B5EF4-FFF2-40B4-BE49-F238E27FC236}">
                <a16:creationId xmlns:a16="http://schemas.microsoft.com/office/drawing/2014/main" id="{6C1B7E06-458F-495A-8671-EEDC0D600BD1}"/>
              </a:ext>
            </a:extLst>
          </p:cNvPr>
          <p:cNvSpPr>
            <a:spLocks noGrp="1"/>
          </p:cNvSpPr>
          <p:nvPr>
            <p:ph idx="1"/>
          </p:nvPr>
        </p:nvSpPr>
        <p:spPr/>
        <p:txBody>
          <a:bodyPr/>
          <a:lstStyle/>
          <a:p>
            <a:r>
              <a:rPr lang="zh-CN" altLang="en-US" sz="3600" b="1" dirty="0"/>
              <a:t>一、政治发展：经典议题的重现</a:t>
            </a:r>
            <a:endParaRPr lang="en-US" altLang="zh-CN" sz="3600" b="1" dirty="0"/>
          </a:p>
          <a:p>
            <a:r>
              <a:rPr lang="zh-CN" altLang="en-US" sz="3600" b="1" dirty="0"/>
              <a:t>二、政治发展理论的五次波动</a:t>
            </a:r>
            <a:endParaRPr lang="en-US" altLang="zh-CN" sz="3600" b="1" dirty="0"/>
          </a:p>
          <a:p>
            <a:r>
              <a:rPr lang="zh-CN" altLang="en-US" sz="3600" b="1" dirty="0"/>
              <a:t>三、政治发展研究的基本范式</a:t>
            </a:r>
            <a:endParaRPr lang="en-US" altLang="zh-CN" sz="3600" b="1" dirty="0"/>
          </a:p>
          <a:p>
            <a:r>
              <a:rPr lang="zh-CN" altLang="en-US" sz="3600" b="1" dirty="0"/>
              <a:t>四、全球化时代的政治发展研究</a:t>
            </a:r>
            <a:endParaRPr lang="en-US" altLang="zh-CN" sz="3600" b="1" dirty="0"/>
          </a:p>
          <a:p>
            <a:r>
              <a:rPr lang="zh-CN" altLang="en-US" sz="3600" b="1" dirty="0"/>
              <a:t>五、本课程的情况和要求</a:t>
            </a:r>
            <a:endParaRPr lang="en-US" altLang="zh-CN" sz="3600" b="1" dirty="0"/>
          </a:p>
          <a:p>
            <a:r>
              <a:rPr lang="zh-CN" altLang="en-US" sz="3600" b="1" dirty="0"/>
              <a:t>六、阅读材料和思考问题</a:t>
            </a:r>
          </a:p>
        </p:txBody>
      </p:sp>
    </p:spTree>
    <p:extLst>
      <p:ext uri="{BB962C8B-B14F-4D97-AF65-F5344CB8AC3E}">
        <p14:creationId xmlns:p14="http://schemas.microsoft.com/office/powerpoint/2010/main" val="23779686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B8B93-1ABD-43A1-840F-8907B5DA1F76}"/>
              </a:ext>
            </a:extLst>
          </p:cNvPr>
          <p:cNvSpPr>
            <a:spLocks noGrp="1"/>
          </p:cNvSpPr>
          <p:nvPr>
            <p:ph type="title"/>
          </p:nvPr>
        </p:nvSpPr>
        <p:spPr/>
        <p:txBody>
          <a:bodyPr/>
          <a:lstStyle/>
          <a:p>
            <a:r>
              <a:rPr lang="zh-CN" altLang="en-US" sz="4800" b="1" dirty="0"/>
              <a:t>一、政治发展：经典议题的重现</a:t>
            </a:r>
            <a:br>
              <a:rPr lang="zh-CN" altLang="en-US" sz="4800" b="1" dirty="0"/>
            </a:br>
            <a:endParaRPr lang="zh-CN" altLang="en-US" sz="4800" b="1" dirty="0"/>
          </a:p>
        </p:txBody>
      </p:sp>
    </p:spTree>
    <p:extLst>
      <p:ext uri="{BB962C8B-B14F-4D97-AF65-F5344CB8AC3E}">
        <p14:creationId xmlns:p14="http://schemas.microsoft.com/office/powerpoint/2010/main" val="308371749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37DF7-3AB9-4932-BFA9-8F479D5BF8CF}"/>
              </a:ext>
            </a:extLst>
          </p:cNvPr>
          <p:cNvSpPr>
            <a:spLocks noGrp="1"/>
          </p:cNvSpPr>
          <p:nvPr>
            <p:ph type="title"/>
          </p:nvPr>
        </p:nvSpPr>
        <p:spPr>
          <a:xfrm>
            <a:off x="2852529" y="342898"/>
            <a:ext cx="8020879" cy="777875"/>
          </a:xfrm>
        </p:spPr>
        <p:txBody>
          <a:bodyPr/>
          <a:lstStyle/>
          <a:p>
            <a:r>
              <a:rPr lang="zh-CN" altLang="en-US" b="1" dirty="0"/>
              <a:t>政治发展是当代政治学研究的核心议题</a:t>
            </a:r>
          </a:p>
        </p:txBody>
      </p:sp>
      <p:sp>
        <p:nvSpPr>
          <p:cNvPr id="3" name="内容占位符 2">
            <a:extLst>
              <a:ext uri="{FF2B5EF4-FFF2-40B4-BE49-F238E27FC236}">
                <a16:creationId xmlns:a16="http://schemas.microsoft.com/office/drawing/2014/main" id="{FBD5F252-E3F2-46ED-8878-AFF96505DC0F}"/>
              </a:ext>
            </a:extLst>
          </p:cNvPr>
          <p:cNvSpPr>
            <a:spLocks noGrp="1"/>
          </p:cNvSpPr>
          <p:nvPr>
            <p:ph idx="1"/>
          </p:nvPr>
        </p:nvSpPr>
        <p:spPr/>
        <p:txBody>
          <a:bodyPr/>
          <a:lstStyle/>
          <a:p>
            <a:r>
              <a:rPr lang="zh-CN" altLang="en-US" dirty="0"/>
              <a:t>比较政治学</a:t>
            </a:r>
            <a:endParaRPr lang="en-US" altLang="zh-CN" dirty="0"/>
          </a:p>
          <a:p>
            <a:r>
              <a:rPr lang="zh-CN" altLang="en-US" dirty="0"/>
              <a:t>转型政治学</a:t>
            </a:r>
            <a:endParaRPr lang="en-US" altLang="zh-CN" dirty="0"/>
          </a:p>
          <a:p>
            <a:r>
              <a:rPr lang="zh-CN" altLang="en-US" dirty="0"/>
              <a:t>比较民主化</a:t>
            </a:r>
            <a:endParaRPr lang="en-US" altLang="zh-CN" dirty="0"/>
          </a:p>
          <a:p>
            <a:r>
              <a:rPr lang="zh-CN" altLang="en-US" dirty="0"/>
              <a:t>威权主义</a:t>
            </a:r>
            <a:endParaRPr lang="en-US" altLang="zh-CN" dirty="0"/>
          </a:p>
          <a:p>
            <a:r>
              <a:rPr lang="zh-CN" altLang="en-US" dirty="0"/>
              <a:t>国家构建</a:t>
            </a:r>
          </a:p>
        </p:txBody>
      </p:sp>
    </p:spTree>
    <p:extLst>
      <p:ext uri="{BB962C8B-B14F-4D97-AF65-F5344CB8AC3E}">
        <p14:creationId xmlns:p14="http://schemas.microsoft.com/office/powerpoint/2010/main" val="135421312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F0A85-F974-4409-A0CF-2C4A793B5FB8}"/>
              </a:ext>
            </a:extLst>
          </p:cNvPr>
          <p:cNvSpPr>
            <a:spLocks noGrp="1"/>
          </p:cNvSpPr>
          <p:nvPr>
            <p:ph type="title"/>
          </p:nvPr>
        </p:nvSpPr>
        <p:spPr>
          <a:xfrm>
            <a:off x="3024717" y="274639"/>
            <a:ext cx="8375466" cy="777875"/>
          </a:xfrm>
        </p:spPr>
        <p:txBody>
          <a:bodyPr/>
          <a:lstStyle/>
          <a:p>
            <a:r>
              <a:rPr lang="en-US" altLang="zh-CN" b="1" dirty="0"/>
              <a:t>1</a:t>
            </a:r>
            <a:r>
              <a:rPr lang="zh-CN" altLang="en-US" b="1" dirty="0"/>
              <a:t>、全球化：映照各国</a:t>
            </a:r>
            <a:r>
              <a:rPr lang="zh-CN" altLang="en-US" b="1" dirty="0">
                <a:solidFill>
                  <a:srgbClr val="FF0000"/>
                </a:solidFill>
              </a:rPr>
              <a:t>制度</a:t>
            </a:r>
            <a:r>
              <a:rPr lang="zh-CN" altLang="en-US" b="1" dirty="0"/>
              <a:t>的“无影灯”</a:t>
            </a:r>
          </a:p>
        </p:txBody>
      </p:sp>
      <p:sp>
        <p:nvSpPr>
          <p:cNvPr id="3" name="内容占位符 2">
            <a:extLst>
              <a:ext uri="{FF2B5EF4-FFF2-40B4-BE49-F238E27FC236}">
                <a16:creationId xmlns:a16="http://schemas.microsoft.com/office/drawing/2014/main" id="{B340DA09-E114-4478-B7AA-3EC2A2F3D2D9}"/>
              </a:ext>
            </a:extLst>
          </p:cNvPr>
          <p:cNvSpPr>
            <a:spLocks noGrp="1"/>
          </p:cNvSpPr>
          <p:nvPr>
            <p:ph sz="half" idx="1"/>
          </p:nvPr>
        </p:nvSpPr>
        <p:spPr/>
        <p:txBody>
          <a:bodyPr/>
          <a:lstStyle/>
          <a:p>
            <a:r>
              <a:rPr lang="zh-CN" altLang="en-US" dirty="0"/>
              <a:t>“时空压缩”</a:t>
            </a:r>
            <a:endParaRPr lang="en-US" altLang="zh-CN" dirty="0"/>
          </a:p>
          <a:p>
            <a:pPr>
              <a:buFont typeface="Wingdings" panose="05000000000000000000" pitchFamily="2" charset="2"/>
              <a:buChar char="Ø"/>
            </a:pPr>
            <a:r>
              <a:rPr lang="zh-CN" altLang="en-US" dirty="0"/>
              <a:t>共时性</a:t>
            </a:r>
            <a:endParaRPr lang="en-US" altLang="zh-CN" dirty="0"/>
          </a:p>
          <a:p>
            <a:pPr>
              <a:buFont typeface="Wingdings" panose="05000000000000000000" pitchFamily="2" charset="2"/>
              <a:buChar char="Ø"/>
            </a:pPr>
            <a:r>
              <a:rPr lang="zh-CN" altLang="en-US" dirty="0"/>
              <a:t>镜鉴性</a:t>
            </a:r>
            <a:endParaRPr lang="en-US" altLang="zh-CN" dirty="0"/>
          </a:p>
          <a:p>
            <a:pPr>
              <a:buFont typeface="Arial" panose="020B0604020202020204" pitchFamily="34" charset="0"/>
              <a:buChar char="•"/>
            </a:pPr>
            <a:r>
              <a:rPr lang="zh-CN" altLang="en-US" dirty="0"/>
              <a:t>内外融通</a:t>
            </a:r>
            <a:endParaRPr lang="en-US" altLang="zh-CN" dirty="0"/>
          </a:p>
          <a:p>
            <a:pPr>
              <a:buFont typeface="Arial" panose="020B0604020202020204" pitchFamily="34" charset="0"/>
              <a:buChar char="•"/>
            </a:pPr>
            <a:r>
              <a:rPr lang="zh-CN" altLang="en-US" dirty="0"/>
              <a:t>全球启蒙</a:t>
            </a:r>
            <a:endParaRPr lang="en-US" altLang="zh-CN" dirty="0"/>
          </a:p>
          <a:p>
            <a:pPr>
              <a:buFont typeface="Arial" panose="020B0604020202020204" pitchFamily="34" charset="0"/>
              <a:buChar char="•"/>
            </a:pPr>
            <a:r>
              <a:rPr lang="zh-CN" altLang="en-US" dirty="0"/>
              <a:t>同一个赛道</a:t>
            </a:r>
          </a:p>
        </p:txBody>
      </p:sp>
      <p:sp>
        <p:nvSpPr>
          <p:cNvPr id="4" name="内容占位符 3">
            <a:extLst>
              <a:ext uri="{FF2B5EF4-FFF2-40B4-BE49-F238E27FC236}">
                <a16:creationId xmlns:a16="http://schemas.microsoft.com/office/drawing/2014/main" id="{ED8807A1-925D-49D5-9AB6-BB4446D78375}"/>
              </a:ext>
            </a:extLst>
          </p:cNvPr>
          <p:cNvSpPr>
            <a:spLocks noGrp="1"/>
          </p:cNvSpPr>
          <p:nvPr>
            <p:ph sz="half" idx="2"/>
          </p:nvPr>
        </p:nvSpPr>
        <p:spPr>
          <a:xfrm>
            <a:off x="4760843" y="1600201"/>
            <a:ext cx="6708914" cy="4525963"/>
          </a:xfrm>
        </p:spPr>
        <p:txBody>
          <a:bodyPr/>
          <a:lstStyle/>
          <a:p>
            <a:r>
              <a:rPr lang="zh-TW" altLang="en-US" sz="2400" dirty="0">
                <a:latin typeface="+mn-ea"/>
              </a:rPr>
              <a:t>全球化属于一个社会过程，它的特色是地域阻隔对各种政治、文化、经济、社会活动的限制不断减退，让一般人都因此而能够参与更多跨地域的活动</a:t>
            </a:r>
            <a:r>
              <a:rPr lang="en-US" altLang="zh-TW" sz="2400" dirty="0">
                <a:latin typeface="+mn-ea"/>
              </a:rPr>
              <a:t>(Waters</a:t>
            </a:r>
            <a:r>
              <a:rPr lang="zh-TW" altLang="en-US" sz="2400" dirty="0">
                <a:latin typeface="+mn-ea"/>
              </a:rPr>
              <a:t>，</a:t>
            </a:r>
            <a:r>
              <a:rPr lang="en-US" altLang="zh-TW" sz="2400" dirty="0">
                <a:latin typeface="+mn-ea"/>
              </a:rPr>
              <a:t>2001)</a:t>
            </a:r>
            <a:r>
              <a:rPr lang="zh-TW" altLang="en-US" sz="2400" dirty="0">
                <a:latin typeface="+mn-ea"/>
              </a:rPr>
              <a:t>。</a:t>
            </a:r>
            <a:endParaRPr lang="en-US" altLang="zh-TW" sz="2400" dirty="0">
              <a:latin typeface="+mn-ea"/>
            </a:endParaRPr>
          </a:p>
          <a:p>
            <a:r>
              <a:rPr lang="zh-TW" altLang="en-US" sz="2400" dirty="0">
                <a:latin typeface="+mn-ea"/>
              </a:rPr>
              <a:t>全球化的三项重要特点：</a:t>
            </a:r>
          </a:p>
          <a:p>
            <a:r>
              <a:rPr lang="zh-TW" altLang="en-US" sz="2400" dirty="0">
                <a:latin typeface="+mn-ea"/>
              </a:rPr>
              <a:t>全球化的过程克服了地域阻隔，从而将原本仅局限于本土和国内的个人生活、社会关系，以至社会制度，可以转向跨地域及全球性发展。</a:t>
            </a:r>
          </a:p>
          <a:p>
            <a:r>
              <a:rPr lang="zh-TW" altLang="en-US" sz="2400" dirty="0">
                <a:latin typeface="+mn-ea"/>
              </a:rPr>
              <a:t>全球化是多面向的，包括经济、政治、社会及文化层面。</a:t>
            </a:r>
          </a:p>
          <a:p>
            <a:r>
              <a:rPr lang="zh-TW" altLang="en-US" sz="2400" dirty="0">
                <a:latin typeface="+mn-ea"/>
              </a:rPr>
              <a:t>全球化不仅是社会上客观制度和物质层面的改变，也涉及个人对全球意识的认知及觉醒。</a:t>
            </a:r>
            <a:endParaRPr lang="zh-CN" altLang="en-US" sz="2400" dirty="0">
              <a:latin typeface="+mn-ea"/>
            </a:endParaRPr>
          </a:p>
        </p:txBody>
      </p:sp>
    </p:spTree>
    <p:extLst>
      <p:ext uri="{BB962C8B-B14F-4D97-AF65-F5344CB8AC3E}">
        <p14:creationId xmlns:p14="http://schemas.microsoft.com/office/powerpoint/2010/main" val="76979526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39591-090E-4108-9DCB-F0350AEDFEDC}"/>
              </a:ext>
            </a:extLst>
          </p:cNvPr>
          <p:cNvSpPr>
            <a:spLocks noGrp="1"/>
          </p:cNvSpPr>
          <p:nvPr>
            <p:ph type="title"/>
          </p:nvPr>
        </p:nvSpPr>
        <p:spPr>
          <a:xfrm>
            <a:off x="2971800" y="318052"/>
            <a:ext cx="8382000" cy="834887"/>
          </a:xfrm>
        </p:spPr>
        <p:txBody>
          <a:bodyPr>
            <a:normAutofit fontScale="90000"/>
          </a:bodyPr>
          <a:lstStyle/>
          <a:p>
            <a:r>
              <a:rPr lang="zh-CN" altLang="en-US" b="1" dirty="0"/>
              <a:t>政治共同体的共同挑战</a:t>
            </a:r>
            <a:br>
              <a:rPr lang="en-US" altLang="zh-CN" b="1" dirty="0"/>
            </a:br>
            <a:r>
              <a:rPr lang="zh-CN" altLang="en-US" b="1" dirty="0"/>
              <a:t>（鲍威尔，</a:t>
            </a:r>
            <a:r>
              <a:rPr lang="en-US" altLang="zh-CN" b="1" dirty="0"/>
              <a:t>p17</a:t>
            </a:r>
            <a:r>
              <a:rPr lang="zh-CN" altLang="en-US" b="1" dirty="0"/>
              <a:t>）</a:t>
            </a:r>
          </a:p>
        </p:txBody>
      </p:sp>
      <p:pic>
        <p:nvPicPr>
          <p:cNvPr id="4" name="内容占位符 3">
            <a:extLst>
              <a:ext uri="{FF2B5EF4-FFF2-40B4-BE49-F238E27FC236}">
                <a16:creationId xmlns:a16="http://schemas.microsoft.com/office/drawing/2014/main" id="{1B52ED74-A559-43B9-9C90-9D92F108B3D9}"/>
              </a:ext>
            </a:extLst>
          </p:cNvPr>
          <p:cNvPicPr>
            <a:picLocks noGrp="1" noChangeAspect="1"/>
          </p:cNvPicPr>
          <p:nvPr>
            <p:ph idx="1"/>
          </p:nvPr>
        </p:nvPicPr>
        <p:blipFill rotWithShape="1">
          <a:blip r:embed="rId3"/>
          <a:srcRect l="879" b="2089"/>
          <a:stretch/>
        </p:blipFill>
        <p:spPr>
          <a:xfrm>
            <a:off x="758671" y="2186609"/>
            <a:ext cx="10923120" cy="3836505"/>
          </a:xfrm>
          <a:prstGeom prst="rect">
            <a:avLst/>
          </a:prstGeom>
        </p:spPr>
      </p:pic>
    </p:spTree>
    <p:extLst>
      <p:ext uri="{BB962C8B-B14F-4D97-AF65-F5344CB8AC3E}">
        <p14:creationId xmlns:p14="http://schemas.microsoft.com/office/powerpoint/2010/main" val="359784755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499B5-BAE3-4020-A4A1-009A8BFBADAC}"/>
              </a:ext>
            </a:extLst>
          </p:cNvPr>
          <p:cNvSpPr>
            <a:spLocks noGrp="1"/>
          </p:cNvSpPr>
          <p:nvPr>
            <p:ph type="title"/>
          </p:nvPr>
        </p:nvSpPr>
        <p:spPr>
          <a:xfrm>
            <a:off x="2604052" y="365126"/>
            <a:ext cx="8749748" cy="946840"/>
          </a:xfrm>
        </p:spPr>
        <p:txBody>
          <a:bodyPr/>
          <a:lstStyle/>
          <a:p>
            <a:r>
              <a:rPr lang="en-US" altLang="zh-CN" b="1" dirty="0"/>
              <a:t>2</a:t>
            </a:r>
            <a:r>
              <a:rPr lang="zh-CN" altLang="en-US" b="1" dirty="0"/>
              <a:t>、</a:t>
            </a:r>
            <a:r>
              <a:rPr lang="zh-CN" altLang="en-US" b="1" dirty="0">
                <a:solidFill>
                  <a:srgbClr val="FF0000"/>
                </a:solidFill>
              </a:rPr>
              <a:t>国家</a:t>
            </a:r>
            <a:r>
              <a:rPr lang="zh-CN" altLang="en-US" b="1" dirty="0"/>
              <a:t>地位的“巩固”</a:t>
            </a:r>
          </a:p>
        </p:txBody>
      </p:sp>
      <p:pic>
        <p:nvPicPr>
          <p:cNvPr id="4" name="内容占位符 3">
            <a:extLst>
              <a:ext uri="{FF2B5EF4-FFF2-40B4-BE49-F238E27FC236}">
                <a16:creationId xmlns:a16="http://schemas.microsoft.com/office/drawing/2014/main" id="{D2554D03-09DC-4C44-9F0F-C2DF2AC81732}"/>
              </a:ext>
            </a:extLst>
          </p:cNvPr>
          <p:cNvPicPr>
            <a:picLocks noGrp="1" noChangeAspect="1"/>
          </p:cNvPicPr>
          <p:nvPr>
            <p:ph idx="1"/>
          </p:nvPr>
        </p:nvPicPr>
        <p:blipFill rotWithShape="1">
          <a:blip r:embed="rId3"/>
          <a:srcRect l="353" r="2226"/>
          <a:stretch/>
        </p:blipFill>
        <p:spPr>
          <a:xfrm>
            <a:off x="746234" y="1690688"/>
            <a:ext cx="10515600" cy="4802187"/>
          </a:xfrm>
          <a:prstGeom prst="rect">
            <a:avLst/>
          </a:prstGeom>
        </p:spPr>
      </p:pic>
    </p:spTree>
    <p:extLst>
      <p:ext uri="{BB962C8B-B14F-4D97-AF65-F5344CB8AC3E}">
        <p14:creationId xmlns:p14="http://schemas.microsoft.com/office/powerpoint/2010/main" val="338984078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83DE9-8AAC-4BBC-8F0D-1A5ACC4F6A62}"/>
              </a:ext>
            </a:extLst>
          </p:cNvPr>
          <p:cNvSpPr>
            <a:spLocks noGrp="1"/>
          </p:cNvSpPr>
          <p:nvPr>
            <p:ph type="title"/>
          </p:nvPr>
        </p:nvSpPr>
        <p:spPr/>
        <p:txBody>
          <a:bodyPr/>
          <a:lstStyle/>
          <a:p>
            <a:r>
              <a:rPr lang="zh-CN" altLang="en-US" b="1" dirty="0"/>
              <a:t>瑞士是最晚加入联合国的国家之一</a:t>
            </a:r>
          </a:p>
        </p:txBody>
      </p:sp>
      <p:sp>
        <p:nvSpPr>
          <p:cNvPr id="3" name="内容占位符 2">
            <a:extLst>
              <a:ext uri="{FF2B5EF4-FFF2-40B4-BE49-F238E27FC236}">
                <a16:creationId xmlns:a16="http://schemas.microsoft.com/office/drawing/2014/main" id="{710D969A-B9B2-42D5-8074-513F46F86E52}"/>
              </a:ext>
            </a:extLst>
          </p:cNvPr>
          <p:cNvSpPr>
            <a:spLocks noGrp="1"/>
          </p:cNvSpPr>
          <p:nvPr>
            <p:ph idx="1"/>
          </p:nvPr>
        </p:nvSpPr>
        <p:spPr>
          <a:xfrm>
            <a:off x="288236" y="1242391"/>
            <a:ext cx="11294164" cy="4883773"/>
          </a:xfrm>
        </p:spPr>
        <p:txBody>
          <a:bodyPr/>
          <a:lstStyle/>
          <a:p>
            <a:r>
              <a:rPr lang="en-US" altLang="zh-CN" sz="2400" dirty="0"/>
              <a:t>1945</a:t>
            </a:r>
            <a:r>
              <a:rPr lang="zh-CN" altLang="en-US" sz="2400" dirty="0"/>
              <a:t>年的时候，</a:t>
            </a:r>
            <a:r>
              <a:rPr lang="en-US" altLang="zh-CN" sz="2400" dirty="0"/>
              <a:t>51</a:t>
            </a:r>
            <a:r>
              <a:rPr lang="zh-CN" altLang="en-US" sz="2400" dirty="0"/>
              <a:t>个国家共同签订了</a:t>
            </a:r>
            <a:r>
              <a:rPr lang="en-US" altLang="zh-CN" sz="2400" dirty="0"/>
              <a:t>《</a:t>
            </a:r>
            <a:r>
              <a:rPr lang="zh-CN" altLang="en-US" sz="2400" dirty="0"/>
              <a:t>联合国宪章</a:t>
            </a:r>
            <a:r>
              <a:rPr lang="en-US" altLang="zh-CN" sz="2400" dirty="0"/>
              <a:t>》</a:t>
            </a:r>
            <a:r>
              <a:rPr lang="zh-CN" altLang="en-US" sz="2400" dirty="0"/>
              <a:t>。这</a:t>
            </a:r>
            <a:r>
              <a:rPr lang="en-US" altLang="zh-CN" sz="2400" dirty="0"/>
              <a:t>51</a:t>
            </a:r>
            <a:r>
              <a:rPr lang="zh-CN" altLang="en-US" sz="2400" dirty="0"/>
              <a:t>个国家成为了联合国的会员国。这些会员国多数是美洲、欧洲的。</a:t>
            </a:r>
            <a:endParaRPr lang="en-US" altLang="zh-CN" sz="2400" dirty="0"/>
          </a:p>
          <a:p>
            <a:r>
              <a:rPr lang="zh-CN" altLang="en-US" sz="2400" dirty="0"/>
              <a:t>从</a:t>
            </a:r>
            <a:r>
              <a:rPr lang="en-US" altLang="zh-CN" sz="2400" dirty="0"/>
              <a:t>1945</a:t>
            </a:r>
            <a:r>
              <a:rPr lang="zh-CN" altLang="en-US" sz="2400" dirty="0"/>
              <a:t>年到</a:t>
            </a:r>
            <a:r>
              <a:rPr lang="en-US" altLang="zh-CN" sz="2400" dirty="0"/>
              <a:t>1950</a:t>
            </a:r>
            <a:r>
              <a:rPr lang="zh-CN" altLang="en-US" sz="2400" dirty="0"/>
              <a:t>年这五年期间，联合国的会员国一共增加了九个。分别是</a:t>
            </a:r>
            <a:r>
              <a:rPr lang="zh-CN" altLang="en-US" sz="2400" dirty="0">
                <a:solidFill>
                  <a:srgbClr val="FF0000"/>
                </a:solidFill>
              </a:rPr>
              <a:t>阿富汗</a:t>
            </a:r>
            <a:r>
              <a:rPr lang="zh-CN" altLang="en-US" sz="2400" dirty="0"/>
              <a:t>、冰岛、泰国、瑞典、也门、巴基斯坦、缅甸、以色列、印度尼西亚这</a:t>
            </a:r>
            <a:r>
              <a:rPr lang="en-US" altLang="zh-CN" sz="2400" dirty="0"/>
              <a:t>9</a:t>
            </a:r>
            <a:r>
              <a:rPr lang="zh-CN" altLang="en-US" sz="2400" dirty="0"/>
              <a:t>个。</a:t>
            </a:r>
            <a:endParaRPr lang="en-US" altLang="zh-CN" sz="2400" dirty="0"/>
          </a:p>
          <a:p>
            <a:r>
              <a:rPr lang="zh-CN" altLang="en-US" sz="2400" dirty="0"/>
              <a:t>从</a:t>
            </a:r>
            <a:r>
              <a:rPr lang="en-US" altLang="zh-CN" sz="2400" dirty="0"/>
              <a:t>1950</a:t>
            </a:r>
            <a:r>
              <a:rPr lang="zh-CN" altLang="en-US" sz="2400" dirty="0"/>
              <a:t>年到</a:t>
            </a:r>
            <a:r>
              <a:rPr lang="en-US" altLang="zh-CN" sz="2400" dirty="0"/>
              <a:t>1960</a:t>
            </a:r>
            <a:r>
              <a:rPr lang="zh-CN" altLang="en-US" sz="2400" dirty="0"/>
              <a:t>年这十年期间，联合国会员国增加了</a:t>
            </a:r>
            <a:r>
              <a:rPr lang="en-US" altLang="zh-CN" sz="2400" dirty="0"/>
              <a:t>39</a:t>
            </a:r>
            <a:r>
              <a:rPr lang="zh-CN" altLang="en-US" sz="2400" dirty="0"/>
              <a:t>个，变成了</a:t>
            </a:r>
            <a:r>
              <a:rPr lang="en-US" altLang="zh-CN" sz="2400" dirty="0"/>
              <a:t>99</a:t>
            </a:r>
            <a:r>
              <a:rPr lang="zh-CN" altLang="en-US" sz="2400" dirty="0"/>
              <a:t>个会员国。</a:t>
            </a:r>
            <a:endParaRPr lang="en-US" altLang="zh-CN" sz="2400" dirty="0"/>
          </a:p>
          <a:p>
            <a:r>
              <a:rPr lang="zh-CN" altLang="en-US" sz="2400" dirty="0"/>
              <a:t>从</a:t>
            </a:r>
            <a:r>
              <a:rPr lang="en-US" altLang="zh-CN" sz="2400" dirty="0"/>
              <a:t>1960</a:t>
            </a:r>
            <a:r>
              <a:rPr lang="zh-CN" altLang="en-US" sz="2400" dirty="0"/>
              <a:t>年到</a:t>
            </a:r>
            <a:r>
              <a:rPr lang="en-US" altLang="zh-CN" sz="2400" dirty="0"/>
              <a:t>1970</a:t>
            </a:r>
            <a:r>
              <a:rPr lang="zh-CN" altLang="en-US" sz="2400" dirty="0"/>
              <a:t>年十年期间，联合国会员国增加了</a:t>
            </a:r>
            <a:r>
              <a:rPr lang="en-US" altLang="zh-CN" sz="2400" dirty="0"/>
              <a:t>28</a:t>
            </a:r>
            <a:r>
              <a:rPr lang="zh-CN" altLang="en-US" sz="2400" dirty="0"/>
              <a:t>个，达到了</a:t>
            </a:r>
            <a:r>
              <a:rPr lang="en-US" altLang="zh-CN" sz="2400" dirty="0"/>
              <a:t>127</a:t>
            </a:r>
            <a:r>
              <a:rPr lang="zh-CN" altLang="en-US" sz="2400" dirty="0"/>
              <a:t>个会员国。</a:t>
            </a:r>
            <a:endParaRPr lang="en-US" altLang="zh-CN" sz="2400" dirty="0"/>
          </a:p>
          <a:p>
            <a:r>
              <a:rPr lang="zh-CN" altLang="en-US" sz="2400" dirty="0"/>
              <a:t>从</a:t>
            </a:r>
            <a:r>
              <a:rPr lang="en-US" altLang="zh-CN" sz="2400" dirty="0"/>
              <a:t>1970</a:t>
            </a:r>
            <a:r>
              <a:rPr lang="zh-CN" altLang="en-US" sz="2400" dirty="0"/>
              <a:t>年到</a:t>
            </a:r>
            <a:r>
              <a:rPr lang="en-US" altLang="zh-CN" sz="2400" dirty="0"/>
              <a:t>1980</a:t>
            </a:r>
            <a:r>
              <a:rPr lang="zh-CN" altLang="en-US" sz="2400" dirty="0"/>
              <a:t>年时间期间，联合国会员国增加了</a:t>
            </a:r>
            <a:r>
              <a:rPr lang="en-US" altLang="zh-CN" sz="2400" dirty="0"/>
              <a:t>27</a:t>
            </a:r>
            <a:r>
              <a:rPr lang="zh-CN" altLang="en-US" sz="2400" dirty="0"/>
              <a:t>个，达到了</a:t>
            </a:r>
            <a:r>
              <a:rPr lang="en-US" altLang="zh-CN" sz="2400" dirty="0"/>
              <a:t>154</a:t>
            </a:r>
            <a:r>
              <a:rPr lang="zh-CN" altLang="en-US" sz="2400" dirty="0"/>
              <a:t>个会员国。</a:t>
            </a:r>
            <a:endParaRPr lang="en-US" altLang="zh-CN" sz="2400" dirty="0"/>
          </a:p>
          <a:p>
            <a:r>
              <a:rPr lang="en-US" altLang="zh-CN" sz="2400" dirty="0"/>
              <a:t>1980</a:t>
            </a:r>
            <a:r>
              <a:rPr lang="zh-CN" altLang="en-US" sz="2400" dirty="0"/>
              <a:t>年到</a:t>
            </a:r>
            <a:r>
              <a:rPr lang="en-US" altLang="zh-CN" sz="2400" dirty="0"/>
              <a:t>1990</a:t>
            </a:r>
            <a:r>
              <a:rPr lang="zh-CN" altLang="en-US" sz="2400" dirty="0"/>
              <a:t>年，联合国会员国增加了</a:t>
            </a:r>
            <a:r>
              <a:rPr lang="en-US" altLang="zh-CN" sz="2400" dirty="0"/>
              <a:t>5</a:t>
            </a:r>
            <a:r>
              <a:rPr lang="zh-CN" altLang="en-US" sz="2400" dirty="0"/>
              <a:t>个，达到了</a:t>
            </a:r>
            <a:r>
              <a:rPr lang="en-US" altLang="zh-CN" sz="2400" dirty="0"/>
              <a:t>159</a:t>
            </a:r>
            <a:r>
              <a:rPr lang="zh-CN" altLang="en-US" sz="2400" dirty="0"/>
              <a:t>个。</a:t>
            </a:r>
            <a:endParaRPr lang="en-US" altLang="zh-CN" sz="2400" dirty="0"/>
          </a:p>
          <a:p>
            <a:r>
              <a:rPr lang="en-US" altLang="zh-CN" sz="2400" dirty="0"/>
              <a:t>1990</a:t>
            </a:r>
            <a:r>
              <a:rPr lang="zh-CN" altLang="en-US" sz="2400" dirty="0"/>
              <a:t>年到</a:t>
            </a:r>
            <a:r>
              <a:rPr lang="en-US" altLang="zh-CN" sz="2400" dirty="0"/>
              <a:t>2000</a:t>
            </a:r>
            <a:r>
              <a:rPr lang="zh-CN" altLang="en-US" sz="2400" dirty="0"/>
              <a:t>年，联合国会员国增加了</a:t>
            </a:r>
            <a:r>
              <a:rPr lang="en-US" altLang="zh-CN" sz="2400" dirty="0"/>
              <a:t>30</a:t>
            </a:r>
            <a:r>
              <a:rPr lang="zh-CN" altLang="en-US" sz="2400" dirty="0"/>
              <a:t>个，达到了</a:t>
            </a:r>
            <a:r>
              <a:rPr lang="en-US" altLang="zh-CN" sz="2400" dirty="0"/>
              <a:t>189</a:t>
            </a:r>
            <a:r>
              <a:rPr lang="zh-CN" altLang="en-US" sz="2400" dirty="0"/>
              <a:t>个会员国。</a:t>
            </a:r>
          </a:p>
        </p:txBody>
      </p:sp>
    </p:spTree>
    <p:extLst>
      <p:ext uri="{BB962C8B-B14F-4D97-AF65-F5344CB8AC3E}">
        <p14:creationId xmlns:p14="http://schemas.microsoft.com/office/powerpoint/2010/main" val="73758992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34429-857F-439D-9D7F-3D62B10FDEBB}"/>
              </a:ext>
            </a:extLst>
          </p:cNvPr>
          <p:cNvSpPr>
            <a:spLocks noGrp="1"/>
          </p:cNvSpPr>
          <p:nvPr>
            <p:ph type="title"/>
          </p:nvPr>
        </p:nvSpPr>
        <p:spPr/>
        <p:txBody>
          <a:bodyPr/>
          <a:lstStyle/>
          <a:p>
            <a:r>
              <a:rPr lang="en-US" altLang="zh-CN" b="1" dirty="0"/>
              <a:t>3</a:t>
            </a:r>
            <a:r>
              <a:rPr lang="zh-CN" altLang="en-US" b="1" dirty="0"/>
              <a:t>、国家的分化：“第三世界化”与“第四世界化”</a:t>
            </a:r>
          </a:p>
        </p:txBody>
      </p:sp>
      <p:pic>
        <p:nvPicPr>
          <p:cNvPr id="4" name="内容占位符 3">
            <a:extLst>
              <a:ext uri="{FF2B5EF4-FFF2-40B4-BE49-F238E27FC236}">
                <a16:creationId xmlns:a16="http://schemas.microsoft.com/office/drawing/2014/main" id="{6DC0BDB2-B4DF-42B9-87B0-57C55ED54B99}"/>
              </a:ext>
            </a:extLst>
          </p:cNvPr>
          <p:cNvPicPr>
            <a:picLocks noGrp="1" noChangeAspect="1"/>
          </p:cNvPicPr>
          <p:nvPr>
            <p:ph idx="1"/>
          </p:nvPr>
        </p:nvPicPr>
        <p:blipFill rotWithShape="1">
          <a:blip r:embed="rId3"/>
          <a:srcRect l="7304" r="6963"/>
          <a:stretch/>
        </p:blipFill>
        <p:spPr>
          <a:xfrm>
            <a:off x="467139" y="1808919"/>
            <a:ext cx="3339548" cy="4525963"/>
          </a:xfrm>
          <a:prstGeom prst="rect">
            <a:avLst/>
          </a:prstGeom>
        </p:spPr>
      </p:pic>
      <p:pic>
        <p:nvPicPr>
          <p:cNvPr id="5" name="图片 4">
            <a:extLst>
              <a:ext uri="{FF2B5EF4-FFF2-40B4-BE49-F238E27FC236}">
                <a16:creationId xmlns:a16="http://schemas.microsoft.com/office/drawing/2014/main" id="{4111636A-2600-41FC-8DC0-571C228E2741}"/>
              </a:ext>
            </a:extLst>
          </p:cNvPr>
          <p:cNvPicPr>
            <a:picLocks noChangeAspect="1"/>
          </p:cNvPicPr>
          <p:nvPr/>
        </p:nvPicPr>
        <p:blipFill>
          <a:blip r:embed="rId4"/>
          <a:stretch>
            <a:fillRect/>
          </a:stretch>
        </p:blipFill>
        <p:spPr>
          <a:xfrm>
            <a:off x="3918005" y="1808919"/>
            <a:ext cx="8063167" cy="4774442"/>
          </a:xfrm>
          <a:prstGeom prst="rect">
            <a:avLst/>
          </a:prstGeom>
        </p:spPr>
      </p:pic>
    </p:spTree>
    <p:extLst>
      <p:ext uri="{BB962C8B-B14F-4D97-AF65-F5344CB8AC3E}">
        <p14:creationId xmlns:p14="http://schemas.microsoft.com/office/powerpoint/2010/main" val="130957786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84BEC-3869-488B-AEB9-F09554653AC4}"/>
              </a:ext>
            </a:extLst>
          </p:cNvPr>
          <p:cNvSpPr>
            <a:spLocks noGrp="1"/>
          </p:cNvSpPr>
          <p:nvPr>
            <p:ph type="title"/>
          </p:nvPr>
        </p:nvSpPr>
        <p:spPr/>
        <p:txBody>
          <a:bodyPr/>
          <a:lstStyle/>
          <a:p>
            <a:r>
              <a:rPr lang="en-US" altLang="zh-CN" sz="4000" b="1" dirty="0"/>
              <a:t>4</a:t>
            </a:r>
            <a:r>
              <a:rPr lang="zh-CN" altLang="en-US" sz="4000" b="1" dirty="0"/>
              <a:t>、全球风险与全球性</a:t>
            </a:r>
            <a:r>
              <a:rPr lang="zh-CN" altLang="en-US" sz="4000" b="1" dirty="0">
                <a:solidFill>
                  <a:srgbClr val="FF0000"/>
                </a:solidFill>
              </a:rPr>
              <a:t>治理危机</a:t>
            </a:r>
          </a:p>
        </p:txBody>
      </p:sp>
      <p:pic>
        <p:nvPicPr>
          <p:cNvPr id="4" name="内容占位符 3">
            <a:extLst>
              <a:ext uri="{FF2B5EF4-FFF2-40B4-BE49-F238E27FC236}">
                <a16:creationId xmlns:a16="http://schemas.microsoft.com/office/drawing/2014/main" id="{612D21D3-94A2-4BF3-92FC-86E4BE549A1B}"/>
              </a:ext>
            </a:extLst>
          </p:cNvPr>
          <p:cNvPicPr>
            <a:picLocks noGrp="1" noChangeAspect="1"/>
          </p:cNvPicPr>
          <p:nvPr>
            <p:ph idx="1"/>
          </p:nvPr>
        </p:nvPicPr>
        <p:blipFill>
          <a:blip r:embed="rId2"/>
          <a:stretch>
            <a:fillRect/>
          </a:stretch>
        </p:blipFill>
        <p:spPr>
          <a:xfrm>
            <a:off x="746057" y="1515371"/>
            <a:ext cx="3587406" cy="5207138"/>
          </a:xfrm>
          <a:prstGeom prst="rect">
            <a:avLst/>
          </a:prstGeom>
        </p:spPr>
      </p:pic>
      <p:pic>
        <p:nvPicPr>
          <p:cNvPr id="5" name="图片 4">
            <a:extLst>
              <a:ext uri="{FF2B5EF4-FFF2-40B4-BE49-F238E27FC236}">
                <a16:creationId xmlns:a16="http://schemas.microsoft.com/office/drawing/2014/main" id="{76C30B58-710A-47CB-BDA7-1FC234A1C368}"/>
              </a:ext>
            </a:extLst>
          </p:cNvPr>
          <p:cNvPicPr>
            <a:picLocks noChangeAspect="1"/>
          </p:cNvPicPr>
          <p:nvPr/>
        </p:nvPicPr>
        <p:blipFill>
          <a:blip r:embed="rId3"/>
          <a:stretch>
            <a:fillRect/>
          </a:stretch>
        </p:blipFill>
        <p:spPr>
          <a:xfrm>
            <a:off x="4740967" y="1515371"/>
            <a:ext cx="3458816" cy="5251848"/>
          </a:xfrm>
          <a:prstGeom prst="rect">
            <a:avLst/>
          </a:prstGeom>
        </p:spPr>
      </p:pic>
      <p:pic>
        <p:nvPicPr>
          <p:cNvPr id="6" name="图片 5">
            <a:extLst>
              <a:ext uri="{FF2B5EF4-FFF2-40B4-BE49-F238E27FC236}">
                <a16:creationId xmlns:a16="http://schemas.microsoft.com/office/drawing/2014/main" id="{4680DC3B-6098-4BAC-8495-2680DE0F3E2E}"/>
              </a:ext>
            </a:extLst>
          </p:cNvPr>
          <p:cNvPicPr>
            <a:picLocks noChangeAspect="1"/>
          </p:cNvPicPr>
          <p:nvPr/>
        </p:nvPicPr>
        <p:blipFill>
          <a:blip r:embed="rId4"/>
          <a:stretch>
            <a:fillRect/>
          </a:stretch>
        </p:blipFill>
        <p:spPr>
          <a:xfrm>
            <a:off x="8527041" y="1679713"/>
            <a:ext cx="3258201" cy="4903648"/>
          </a:xfrm>
          <a:prstGeom prst="rect">
            <a:avLst/>
          </a:prstGeom>
        </p:spPr>
      </p:pic>
    </p:spTree>
    <p:extLst>
      <p:ext uri="{BB962C8B-B14F-4D97-AF65-F5344CB8AC3E}">
        <p14:creationId xmlns:p14="http://schemas.microsoft.com/office/powerpoint/2010/main" val="369251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59BBB-287A-440F-8091-AA982CD5C97B}"/>
              </a:ext>
            </a:extLst>
          </p:cNvPr>
          <p:cNvSpPr>
            <a:spLocks noGrp="1"/>
          </p:cNvSpPr>
          <p:nvPr>
            <p:ph type="title"/>
          </p:nvPr>
        </p:nvSpPr>
        <p:spPr/>
        <p:txBody>
          <a:bodyPr/>
          <a:lstStyle/>
          <a:p>
            <a:r>
              <a:rPr lang="en-US" altLang="zh-CN" b="1" dirty="0"/>
              <a:t>911</a:t>
            </a:r>
            <a:r>
              <a:rPr lang="zh-CN" altLang="en-US" b="1" dirty="0"/>
              <a:t>：全球化时代政治灯塔的危机</a:t>
            </a:r>
          </a:p>
        </p:txBody>
      </p:sp>
      <p:pic>
        <p:nvPicPr>
          <p:cNvPr id="5" name="内容占位符 4">
            <a:extLst>
              <a:ext uri="{FF2B5EF4-FFF2-40B4-BE49-F238E27FC236}">
                <a16:creationId xmlns:a16="http://schemas.microsoft.com/office/drawing/2014/main" id="{EE79E7C5-2279-4260-8742-1390DE004BCD}"/>
              </a:ext>
            </a:extLst>
          </p:cNvPr>
          <p:cNvPicPr>
            <a:picLocks noGrp="1" noChangeAspect="1"/>
          </p:cNvPicPr>
          <p:nvPr>
            <p:ph idx="1"/>
          </p:nvPr>
        </p:nvPicPr>
        <p:blipFill>
          <a:blip r:embed="rId3"/>
          <a:stretch>
            <a:fillRect/>
          </a:stretch>
        </p:blipFill>
        <p:spPr>
          <a:xfrm>
            <a:off x="4595328" y="3146372"/>
            <a:ext cx="5138394" cy="3628991"/>
          </a:xfrm>
          <a:prstGeom prst="rect">
            <a:avLst/>
          </a:prstGeom>
        </p:spPr>
      </p:pic>
      <p:pic>
        <p:nvPicPr>
          <p:cNvPr id="4" name="图片 3">
            <a:extLst>
              <a:ext uri="{FF2B5EF4-FFF2-40B4-BE49-F238E27FC236}">
                <a16:creationId xmlns:a16="http://schemas.microsoft.com/office/drawing/2014/main" id="{2B3C87B6-DA90-4015-8480-914D38E785DB}"/>
              </a:ext>
            </a:extLst>
          </p:cNvPr>
          <p:cNvPicPr>
            <a:picLocks noChangeAspect="1"/>
          </p:cNvPicPr>
          <p:nvPr/>
        </p:nvPicPr>
        <p:blipFill>
          <a:blip r:embed="rId4"/>
          <a:stretch>
            <a:fillRect/>
          </a:stretch>
        </p:blipFill>
        <p:spPr>
          <a:xfrm>
            <a:off x="266104" y="1351722"/>
            <a:ext cx="4969088" cy="2415210"/>
          </a:xfrm>
          <a:prstGeom prst="rect">
            <a:avLst/>
          </a:prstGeom>
        </p:spPr>
      </p:pic>
      <p:pic>
        <p:nvPicPr>
          <p:cNvPr id="6" name="图片 5">
            <a:extLst>
              <a:ext uri="{FF2B5EF4-FFF2-40B4-BE49-F238E27FC236}">
                <a16:creationId xmlns:a16="http://schemas.microsoft.com/office/drawing/2014/main" id="{7AEF760F-C06C-40C8-9FFA-9289D3A4BFE3}"/>
              </a:ext>
            </a:extLst>
          </p:cNvPr>
          <p:cNvPicPr>
            <a:picLocks noChangeAspect="1"/>
          </p:cNvPicPr>
          <p:nvPr/>
        </p:nvPicPr>
        <p:blipFill>
          <a:blip r:embed="rId5"/>
          <a:stretch>
            <a:fillRect/>
          </a:stretch>
        </p:blipFill>
        <p:spPr>
          <a:xfrm>
            <a:off x="9126783" y="1351722"/>
            <a:ext cx="2799113" cy="1864209"/>
          </a:xfrm>
          <a:prstGeom prst="rect">
            <a:avLst/>
          </a:prstGeom>
        </p:spPr>
      </p:pic>
    </p:spTree>
    <p:extLst>
      <p:ext uri="{BB962C8B-B14F-4D97-AF65-F5344CB8AC3E}">
        <p14:creationId xmlns:p14="http://schemas.microsoft.com/office/powerpoint/2010/main" val="187003757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EF6DF-3454-4D0A-8EA4-8BC13489A459}"/>
              </a:ext>
            </a:extLst>
          </p:cNvPr>
          <p:cNvSpPr>
            <a:spLocks noGrp="1"/>
          </p:cNvSpPr>
          <p:nvPr>
            <p:ph type="title"/>
          </p:nvPr>
        </p:nvSpPr>
        <p:spPr>
          <a:xfrm>
            <a:off x="3001618" y="258418"/>
            <a:ext cx="8094212" cy="924340"/>
          </a:xfrm>
        </p:spPr>
        <p:txBody>
          <a:bodyPr/>
          <a:lstStyle/>
          <a:p>
            <a:r>
              <a:rPr lang="en-US" altLang="zh-CN" sz="4000" b="1" dirty="0"/>
              <a:t>5</a:t>
            </a:r>
            <a:r>
              <a:rPr lang="zh-CN" altLang="en-US" sz="4000" b="1" dirty="0"/>
              <a:t>、</a:t>
            </a:r>
            <a:r>
              <a:rPr lang="zh-CN" altLang="en-US" sz="4000" b="1" dirty="0">
                <a:solidFill>
                  <a:srgbClr val="FF0000"/>
                </a:solidFill>
              </a:rPr>
              <a:t>自由民主制度的危机</a:t>
            </a:r>
            <a:endParaRPr lang="zh-CN" altLang="en-US" sz="4000" b="1" dirty="0"/>
          </a:p>
        </p:txBody>
      </p:sp>
      <p:pic>
        <p:nvPicPr>
          <p:cNvPr id="4" name="内容占位符 3">
            <a:extLst>
              <a:ext uri="{FF2B5EF4-FFF2-40B4-BE49-F238E27FC236}">
                <a16:creationId xmlns:a16="http://schemas.microsoft.com/office/drawing/2014/main" id="{5317C083-6987-4DC6-B919-9117670D289F}"/>
              </a:ext>
            </a:extLst>
          </p:cNvPr>
          <p:cNvPicPr>
            <a:picLocks noGrp="1" noChangeAspect="1"/>
          </p:cNvPicPr>
          <p:nvPr>
            <p:ph idx="1"/>
          </p:nvPr>
        </p:nvPicPr>
        <p:blipFill>
          <a:blip r:embed="rId3"/>
          <a:stretch>
            <a:fillRect/>
          </a:stretch>
        </p:blipFill>
        <p:spPr>
          <a:xfrm>
            <a:off x="3511845" y="1911967"/>
            <a:ext cx="2768191" cy="4351338"/>
          </a:xfrm>
          <a:prstGeom prst="rect">
            <a:avLst/>
          </a:prstGeom>
        </p:spPr>
      </p:pic>
      <p:pic>
        <p:nvPicPr>
          <p:cNvPr id="5" name="图片 4">
            <a:extLst>
              <a:ext uri="{FF2B5EF4-FFF2-40B4-BE49-F238E27FC236}">
                <a16:creationId xmlns:a16="http://schemas.microsoft.com/office/drawing/2014/main" id="{6B2B2D1E-07E9-4368-9B8F-C261B68A20A8}"/>
              </a:ext>
            </a:extLst>
          </p:cNvPr>
          <p:cNvPicPr>
            <a:picLocks noChangeAspect="1"/>
          </p:cNvPicPr>
          <p:nvPr/>
        </p:nvPicPr>
        <p:blipFill>
          <a:blip r:embed="rId4"/>
          <a:stretch>
            <a:fillRect/>
          </a:stretch>
        </p:blipFill>
        <p:spPr>
          <a:xfrm>
            <a:off x="395424" y="1985132"/>
            <a:ext cx="2879834" cy="4038256"/>
          </a:xfrm>
          <a:prstGeom prst="rect">
            <a:avLst/>
          </a:prstGeom>
        </p:spPr>
      </p:pic>
      <p:pic>
        <p:nvPicPr>
          <p:cNvPr id="6" name="图片 5">
            <a:extLst>
              <a:ext uri="{FF2B5EF4-FFF2-40B4-BE49-F238E27FC236}">
                <a16:creationId xmlns:a16="http://schemas.microsoft.com/office/drawing/2014/main" id="{C54242C4-51C9-4ED1-9500-63F8CA0B08DC}"/>
              </a:ext>
            </a:extLst>
          </p:cNvPr>
          <p:cNvPicPr>
            <a:picLocks noChangeAspect="1"/>
          </p:cNvPicPr>
          <p:nvPr/>
        </p:nvPicPr>
        <p:blipFill>
          <a:blip r:embed="rId5"/>
          <a:stretch>
            <a:fillRect/>
          </a:stretch>
        </p:blipFill>
        <p:spPr>
          <a:xfrm>
            <a:off x="6414603" y="1935614"/>
            <a:ext cx="2517027" cy="4327691"/>
          </a:xfrm>
          <a:prstGeom prst="rect">
            <a:avLst/>
          </a:prstGeom>
        </p:spPr>
      </p:pic>
      <p:pic>
        <p:nvPicPr>
          <p:cNvPr id="7" name="图片 6">
            <a:extLst>
              <a:ext uri="{FF2B5EF4-FFF2-40B4-BE49-F238E27FC236}">
                <a16:creationId xmlns:a16="http://schemas.microsoft.com/office/drawing/2014/main" id="{AD177057-56F2-4754-B378-6EC5BF149683}"/>
              </a:ext>
            </a:extLst>
          </p:cNvPr>
          <p:cNvPicPr>
            <a:picLocks noChangeAspect="1"/>
          </p:cNvPicPr>
          <p:nvPr/>
        </p:nvPicPr>
        <p:blipFill>
          <a:blip r:embed="rId6"/>
          <a:stretch>
            <a:fillRect/>
          </a:stretch>
        </p:blipFill>
        <p:spPr>
          <a:xfrm>
            <a:off x="8960269" y="1871480"/>
            <a:ext cx="2517028" cy="4432312"/>
          </a:xfrm>
          <a:prstGeom prst="rect">
            <a:avLst/>
          </a:prstGeom>
        </p:spPr>
      </p:pic>
    </p:spTree>
    <p:extLst>
      <p:ext uri="{BB962C8B-B14F-4D97-AF65-F5344CB8AC3E}">
        <p14:creationId xmlns:p14="http://schemas.microsoft.com/office/powerpoint/2010/main" val="368741687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6B6C6-DB36-4AEC-85EC-5B7DA6718F4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4E8971D-B098-451B-9203-0A5CD91B15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5313" y="1470991"/>
            <a:ext cx="9843420" cy="4737826"/>
          </a:xfrm>
        </p:spPr>
      </p:pic>
    </p:spTree>
    <p:extLst>
      <p:ext uri="{BB962C8B-B14F-4D97-AF65-F5344CB8AC3E}">
        <p14:creationId xmlns:p14="http://schemas.microsoft.com/office/powerpoint/2010/main" val="137403889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A5B51-4F73-485D-A06D-1446A7D4611B}"/>
              </a:ext>
            </a:extLst>
          </p:cNvPr>
          <p:cNvSpPr>
            <a:spLocks noGrp="1"/>
          </p:cNvSpPr>
          <p:nvPr>
            <p:ph type="title"/>
          </p:nvPr>
        </p:nvSpPr>
        <p:spPr/>
        <p:txBody>
          <a:bodyPr/>
          <a:lstStyle/>
          <a:p>
            <a:r>
              <a:rPr lang="zh-CN" altLang="en-US" sz="4000" b="1" dirty="0"/>
              <a:t>政治的吸引力的滑坡</a:t>
            </a:r>
          </a:p>
        </p:txBody>
      </p:sp>
      <p:pic>
        <p:nvPicPr>
          <p:cNvPr id="5" name="内容占位符 4">
            <a:extLst>
              <a:ext uri="{FF2B5EF4-FFF2-40B4-BE49-F238E27FC236}">
                <a16:creationId xmlns:a16="http://schemas.microsoft.com/office/drawing/2014/main" id="{761D2B68-4815-4F55-BC40-75CC44ED8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827" y="1610138"/>
            <a:ext cx="5346197" cy="4893710"/>
          </a:xfrm>
        </p:spPr>
      </p:pic>
      <p:pic>
        <p:nvPicPr>
          <p:cNvPr id="7" name="图片 6">
            <a:extLst>
              <a:ext uri="{FF2B5EF4-FFF2-40B4-BE49-F238E27FC236}">
                <a16:creationId xmlns:a16="http://schemas.microsoft.com/office/drawing/2014/main" id="{B05A7E10-37F1-4AF3-BA5E-A193FBA5E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347" y="1888435"/>
            <a:ext cx="6096000" cy="4694926"/>
          </a:xfrm>
          <a:prstGeom prst="rect">
            <a:avLst/>
          </a:prstGeom>
        </p:spPr>
      </p:pic>
    </p:spTree>
    <p:extLst>
      <p:ext uri="{BB962C8B-B14F-4D97-AF65-F5344CB8AC3E}">
        <p14:creationId xmlns:p14="http://schemas.microsoft.com/office/powerpoint/2010/main" val="419421732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C39FA-D85A-4722-BBB1-032F37EB98A1}"/>
              </a:ext>
            </a:extLst>
          </p:cNvPr>
          <p:cNvSpPr>
            <a:spLocks noGrp="1"/>
          </p:cNvSpPr>
          <p:nvPr>
            <p:ph type="title"/>
          </p:nvPr>
        </p:nvSpPr>
        <p:spPr/>
        <p:txBody>
          <a:bodyPr/>
          <a:lstStyle/>
          <a:p>
            <a:r>
              <a:rPr lang="zh-CN" altLang="en-US" dirty="0"/>
              <a:t>维利</a:t>
            </a:r>
            <a:r>
              <a:rPr lang="en-US" altLang="zh-CN" dirty="0"/>
              <a:t>·</a:t>
            </a:r>
            <a:r>
              <a:rPr lang="zh-CN" altLang="en-US" dirty="0"/>
              <a:t>勃兰特（</a:t>
            </a:r>
            <a:r>
              <a:rPr lang="en-US" altLang="zh-CN" dirty="0"/>
              <a:t>1974</a:t>
            </a:r>
            <a:r>
              <a:rPr lang="zh-CN" altLang="en-US" dirty="0"/>
              <a:t>年辞职）</a:t>
            </a:r>
          </a:p>
        </p:txBody>
      </p:sp>
      <p:sp>
        <p:nvSpPr>
          <p:cNvPr id="3" name="内容占位符 2">
            <a:extLst>
              <a:ext uri="{FF2B5EF4-FFF2-40B4-BE49-F238E27FC236}">
                <a16:creationId xmlns:a16="http://schemas.microsoft.com/office/drawing/2014/main" id="{1F8431EF-74DD-46DF-864D-D8989D29A615}"/>
              </a:ext>
            </a:extLst>
          </p:cNvPr>
          <p:cNvSpPr>
            <a:spLocks noGrp="1"/>
          </p:cNvSpPr>
          <p:nvPr>
            <p:ph idx="1"/>
          </p:nvPr>
        </p:nvSpPr>
        <p:spPr>
          <a:xfrm>
            <a:off x="609600" y="1600201"/>
            <a:ext cx="5486400" cy="4525963"/>
          </a:xfrm>
        </p:spPr>
        <p:txBody>
          <a:bodyPr/>
          <a:lstStyle/>
          <a:p>
            <a:r>
              <a:rPr lang="zh-CN" altLang="en-US" b="1" dirty="0"/>
              <a:t>民主在西欧所剩下的时间只有</a:t>
            </a:r>
            <a:r>
              <a:rPr lang="en-US" altLang="zh-CN" b="1" dirty="0"/>
              <a:t>20</a:t>
            </a:r>
            <a:r>
              <a:rPr lang="zh-CN" altLang="en-US" b="1" dirty="0"/>
              <a:t>到</a:t>
            </a:r>
            <a:r>
              <a:rPr lang="en-US" altLang="zh-CN" b="1" dirty="0"/>
              <a:t>30</a:t>
            </a:r>
            <a:r>
              <a:rPr lang="zh-CN" altLang="en-US" b="1" dirty="0"/>
              <a:t>年了，在</a:t>
            </a:r>
            <a:r>
              <a:rPr lang="en-US" altLang="zh-CN" b="1" dirty="0"/>
              <a:t>10</a:t>
            </a:r>
            <a:r>
              <a:rPr lang="zh-CN" altLang="en-US" b="1" dirty="0"/>
              <a:t>年或</a:t>
            </a:r>
            <a:r>
              <a:rPr lang="en-US" altLang="zh-CN" b="1" dirty="0"/>
              <a:t>30</a:t>
            </a:r>
            <a:r>
              <a:rPr lang="zh-CN" altLang="en-US" b="1" dirty="0"/>
              <a:t>年以后它将走下坡路，并将在专制的汪洋大海中变得软弱无力和迷失方向，不论这种专制是来自共产主义还是来自军事政变”</a:t>
            </a:r>
            <a:r>
              <a:rPr lang="zh-CN" altLang="en-US" dirty="0"/>
              <a:t>（转引自“三边委员会”，</a:t>
            </a:r>
            <a:r>
              <a:rPr lang="en-US" altLang="zh-CN" dirty="0"/>
              <a:t>1975</a:t>
            </a:r>
            <a:r>
              <a:rPr lang="zh-CN" altLang="en-US" dirty="0"/>
              <a:t>年）</a:t>
            </a:r>
          </a:p>
        </p:txBody>
      </p:sp>
      <p:pic>
        <p:nvPicPr>
          <p:cNvPr id="5" name="图片 4">
            <a:extLst>
              <a:ext uri="{FF2B5EF4-FFF2-40B4-BE49-F238E27FC236}">
                <a16:creationId xmlns:a16="http://schemas.microsoft.com/office/drawing/2014/main" id="{0AA77F1D-A4EB-4C07-9C01-8C119BD438D3}"/>
              </a:ext>
            </a:extLst>
          </p:cNvPr>
          <p:cNvPicPr>
            <a:picLocks noChangeAspect="1"/>
          </p:cNvPicPr>
          <p:nvPr/>
        </p:nvPicPr>
        <p:blipFill>
          <a:blip r:embed="rId3"/>
          <a:stretch>
            <a:fillRect/>
          </a:stretch>
        </p:blipFill>
        <p:spPr>
          <a:xfrm>
            <a:off x="7195931" y="1806030"/>
            <a:ext cx="3168098" cy="4320134"/>
          </a:xfrm>
          <a:prstGeom prst="rect">
            <a:avLst/>
          </a:prstGeom>
        </p:spPr>
      </p:pic>
    </p:spTree>
    <p:extLst>
      <p:ext uri="{BB962C8B-B14F-4D97-AF65-F5344CB8AC3E}">
        <p14:creationId xmlns:p14="http://schemas.microsoft.com/office/powerpoint/2010/main" val="9836623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AC558-2266-465F-BEC1-B40BDD9DAB30}"/>
              </a:ext>
            </a:extLst>
          </p:cNvPr>
          <p:cNvSpPr>
            <a:spLocks noGrp="1"/>
          </p:cNvSpPr>
          <p:nvPr>
            <p:ph type="title"/>
          </p:nvPr>
        </p:nvSpPr>
        <p:spPr/>
        <p:txBody>
          <a:bodyPr/>
          <a:lstStyle/>
          <a:p>
            <a:r>
              <a:rPr lang="en-US" altLang="zh-CN" sz="4000" b="1" dirty="0"/>
              <a:t>6</a:t>
            </a:r>
            <a:r>
              <a:rPr lang="zh-CN" altLang="en-US" sz="4000" b="1" dirty="0"/>
              <a:t>、中国的兴起与</a:t>
            </a:r>
            <a:r>
              <a:rPr lang="zh-CN" altLang="en-US" sz="4000" b="1" dirty="0">
                <a:solidFill>
                  <a:srgbClr val="FF0000"/>
                </a:solidFill>
              </a:rPr>
              <a:t>系统性挑战</a:t>
            </a:r>
          </a:p>
        </p:txBody>
      </p:sp>
      <p:pic>
        <p:nvPicPr>
          <p:cNvPr id="4" name="内容占位符 3">
            <a:extLst>
              <a:ext uri="{FF2B5EF4-FFF2-40B4-BE49-F238E27FC236}">
                <a16:creationId xmlns:a16="http://schemas.microsoft.com/office/drawing/2014/main" id="{69951065-9F3C-4F47-A5DB-CD1E0D7BD20D}"/>
              </a:ext>
            </a:extLst>
          </p:cNvPr>
          <p:cNvPicPr>
            <a:picLocks noGrp="1" noChangeAspect="1"/>
          </p:cNvPicPr>
          <p:nvPr>
            <p:ph idx="1"/>
          </p:nvPr>
        </p:nvPicPr>
        <p:blipFill>
          <a:blip r:embed="rId3"/>
          <a:stretch>
            <a:fillRect/>
          </a:stretch>
        </p:blipFill>
        <p:spPr>
          <a:xfrm>
            <a:off x="320177" y="1621079"/>
            <a:ext cx="2847975" cy="4400550"/>
          </a:xfrm>
          <a:prstGeom prst="rect">
            <a:avLst/>
          </a:prstGeom>
        </p:spPr>
      </p:pic>
      <p:pic>
        <p:nvPicPr>
          <p:cNvPr id="5" name="图片 4">
            <a:extLst>
              <a:ext uri="{FF2B5EF4-FFF2-40B4-BE49-F238E27FC236}">
                <a16:creationId xmlns:a16="http://schemas.microsoft.com/office/drawing/2014/main" id="{FA580F95-8A0F-49C6-8D1B-7D4CD875082F}"/>
              </a:ext>
            </a:extLst>
          </p:cNvPr>
          <p:cNvPicPr>
            <a:picLocks noChangeAspect="1"/>
          </p:cNvPicPr>
          <p:nvPr/>
        </p:nvPicPr>
        <p:blipFill>
          <a:blip r:embed="rId4"/>
          <a:stretch>
            <a:fillRect/>
          </a:stretch>
        </p:blipFill>
        <p:spPr>
          <a:xfrm>
            <a:off x="3168152" y="1621079"/>
            <a:ext cx="2904654" cy="4400550"/>
          </a:xfrm>
          <a:prstGeom prst="rect">
            <a:avLst/>
          </a:prstGeom>
        </p:spPr>
      </p:pic>
      <p:pic>
        <p:nvPicPr>
          <p:cNvPr id="6" name="图片 5">
            <a:extLst>
              <a:ext uri="{FF2B5EF4-FFF2-40B4-BE49-F238E27FC236}">
                <a16:creationId xmlns:a16="http://schemas.microsoft.com/office/drawing/2014/main" id="{F85CA700-5926-4061-9914-E391DC64B16D}"/>
              </a:ext>
            </a:extLst>
          </p:cNvPr>
          <p:cNvPicPr>
            <a:picLocks noChangeAspect="1"/>
          </p:cNvPicPr>
          <p:nvPr/>
        </p:nvPicPr>
        <p:blipFill>
          <a:blip r:embed="rId5"/>
          <a:stretch>
            <a:fillRect/>
          </a:stretch>
        </p:blipFill>
        <p:spPr>
          <a:xfrm>
            <a:off x="6175875" y="1597266"/>
            <a:ext cx="2847975" cy="4448175"/>
          </a:xfrm>
          <a:prstGeom prst="rect">
            <a:avLst/>
          </a:prstGeom>
        </p:spPr>
      </p:pic>
      <p:pic>
        <p:nvPicPr>
          <p:cNvPr id="7" name="图片 6">
            <a:extLst>
              <a:ext uri="{FF2B5EF4-FFF2-40B4-BE49-F238E27FC236}">
                <a16:creationId xmlns:a16="http://schemas.microsoft.com/office/drawing/2014/main" id="{7BEB1F39-962A-40B0-AEDA-CEF0A104AC7C}"/>
              </a:ext>
            </a:extLst>
          </p:cNvPr>
          <p:cNvPicPr>
            <a:picLocks noChangeAspect="1"/>
          </p:cNvPicPr>
          <p:nvPr/>
        </p:nvPicPr>
        <p:blipFill>
          <a:blip r:embed="rId6"/>
          <a:stretch>
            <a:fillRect/>
          </a:stretch>
        </p:blipFill>
        <p:spPr>
          <a:xfrm>
            <a:off x="9126919" y="1621079"/>
            <a:ext cx="2763831" cy="4448175"/>
          </a:xfrm>
          <a:prstGeom prst="rect">
            <a:avLst/>
          </a:prstGeom>
        </p:spPr>
      </p:pic>
    </p:spTree>
    <p:extLst>
      <p:ext uri="{BB962C8B-B14F-4D97-AF65-F5344CB8AC3E}">
        <p14:creationId xmlns:p14="http://schemas.microsoft.com/office/powerpoint/2010/main" val="282865675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40308CC-326D-4B94-A851-D0B2909CF884}"/>
              </a:ext>
            </a:extLst>
          </p:cNvPr>
          <p:cNvSpPr>
            <a:spLocks noGrp="1"/>
          </p:cNvSpPr>
          <p:nvPr>
            <p:ph type="title"/>
          </p:nvPr>
        </p:nvSpPr>
        <p:spPr>
          <a:xfrm>
            <a:off x="3299791" y="160336"/>
            <a:ext cx="7653131" cy="1143000"/>
          </a:xfrm>
        </p:spPr>
        <p:txBody>
          <a:bodyPr>
            <a:normAutofit fontScale="90000"/>
          </a:bodyPr>
          <a:lstStyle/>
          <a:p>
            <a:r>
              <a:rPr lang="en-US" altLang="zh-CN" sz="2200" dirty="0"/>
              <a:t>Chinese President Xi Jinping attends the World Economic Forum WEF Virtual Event of the Davos Agenda and delivers a special address via video link in Beijing, capital of China, Jan. 25, 2021</a:t>
            </a:r>
            <a:r>
              <a:rPr lang="en-US" altLang="zh-CN" dirty="0"/>
              <a:t>.</a:t>
            </a:r>
            <a:endParaRPr lang="zh-CN" altLang="en-US" dirty="0"/>
          </a:p>
        </p:txBody>
      </p:sp>
      <p:sp>
        <p:nvSpPr>
          <p:cNvPr id="3" name="内容占位符 2">
            <a:extLst>
              <a:ext uri="{FF2B5EF4-FFF2-40B4-BE49-F238E27FC236}">
                <a16:creationId xmlns:a16="http://schemas.microsoft.com/office/drawing/2014/main" id="{508656D3-ECD8-475F-986C-88BA6D8C05CE}"/>
              </a:ext>
            </a:extLst>
          </p:cNvPr>
          <p:cNvSpPr>
            <a:spLocks noGrp="1"/>
          </p:cNvSpPr>
          <p:nvPr>
            <p:ph idx="1"/>
          </p:nvPr>
        </p:nvSpPr>
        <p:spPr>
          <a:xfrm>
            <a:off x="546652" y="1679713"/>
            <a:ext cx="5009321" cy="4446451"/>
          </a:xfrm>
        </p:spPr>
        <p:txBody>
          <a:bodyPr>
            <a:normAutofit fontScale="92500" lnSpcReduction="10000"/>
          </a:bodyPr>
          <a:lstStyle/>
          <a:p>
            <a:r>
              <a:rPr lang="en-US" altLang="zh-CN" sz="2400" dirty="0"/>
              <a:t>“</a:t>
            </a:r>
            <a:r>
              <a:rPr lang="en-US" altLang="zh-CN" sz="2400" dirty="0">
                <a:solidFill>
                  <a:srgbClr val="FF0000"/>
                </a:solidFill>
              </a:rPr>
              <a:t>Beijing has become a more important link globally</a:t>
            </a:r>
            <a:r>
              <a:rPr lang="en-US" altLang="zh-CN" sz="2400" dirty="0"/>
              <a:t>,” said Isaac Stone Fish, founder of Strategy Risks, a New York-based firm which examines businesses’ exposure to Beijing.</a:t>
            </a:r>
          </a:p>
          <a:p>
            <a:r>
              <a:rPr lang="en-US" altLang="zh-CN" sz="2400" dirty="0"/>
              <a:t>“</a:t>
            </a:r>
            <a:r>
              <a:rPr lang="en-US" altLang="zh-CN" sz="2400" dirty="0">
                <a:solidFill>
                  <a:srgbClr val="FF0000"/>
                </a:solidFill>
              </a:rPr>
              <a:t>The United States is comparatively less strong vis-a-vis China than a few years ago</a:t>
            </a:r>
            <a:r>
              <a:rPr lang="en-US" altLang="zh-CN" sz="2400" dirty="0"/>
              <a:t>, and China is likely to continue to close that gap,” Fish said. The “U.S. needs to decide how it’s going to deal with a more assertive and aggressive Chinese Communist Party.”</a:t>
            </a:r>
            <a:endParaRPr lang="zh-CN" altLang="en-US" sz="2400" dirty="0"/>
          </a:p>
        </p:txBody>
      </p:sp>
      <p:pic>
        <p:nvPicPr>
          <p:cNvPr id="4" name="图片 3">
            <a:extLst>
              <a:ext uri="{FF2B5EF4-FFF2-40B4-BE49-F238E27FC236}">
                <a16:creationId xmlns:a16="http://schemas.microsoft.com/office/drawing/2014/main" id="{DF9AA66E-07BA-4157-981F-64165D34B5F0}"/>
              </a:ext>
            </a:extLst>
          </p:cNvPr>
          <p:cNvPicPr>
            <a:picLocks noChangeAspect="1"/>
          </p:cNvPicPr>
          <p:nvPr/>
        </p:nvPicPr>
        <p:blipFill>
          <a:blip r:embed="rId3"/>
          <a:stretch>
            <a:fillRect/>
          </a:stretch>
        </p:blipFill>
        <p:spPr>
          <a:xfrm>
            <a:off x="5977711" y="3200400"/>
            <a:ext cx="5206869" cy="2925764"/>
          </a:xfrm>
          <a:prstGeom prst="rect">
            <a:avLst/>
          </a:prstGeom>
        </p:spPr>
      </p:pic>
    </p:spTree>
    <p:extLst>
      <p:ext uri="{BB962C8B-B14F-4D97-AF65-F5344CB8AC3E}">
        <p14:creationId xmlns:p14="http://schemas.microsoft.com/office/powerpoint/2010/main" val="422927627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8B0A1-3863-4FE2-81BF-A534CFBD0B78}"/>
              </a:ext>
            </a:extLst>
          </p:cNvPr>
          <p:cNvSpPr>
            <a:spLocks noGrp="1"/>
          </p:cNvSpPr>
          <p:nvPr>
            <p:ph type="title"/>
          </p:nvPr>
        </p:nvSpPr>
        <p:spPr>
          <a:xfrm>
            <a:off x="2951922" y="268357"/>
            <a:ext cx="7656811" cy="784157"/>
          </a:xfrm>
        </p:spPr>
        <p:txBody>
          <a:bodyPr/>
          <a:lstStyle/>
          <a:p>
            <a:r>
              <a:rPr lang="en-US" altLang="zh-CN" b="1" dirty="0"/>
              <a:t>7</a:t>
            </a:r>
            <a:r>
              <a:rPr lang="zh-CN" altLang="en-US" b="1" dirty="0"/>
              <a:t>、</a:t>
            </a:r>
            <a:r>
              <a:rPr lang="zh-CN" altLang="en-US" b="1" dirty="0">
                <a:solidFill>
                  <a:srgbClr val="FF0000"/>
                </a:solidFill>
              </a:rPr>
              <a:t>指标化</a:t>
            </a:r>
            <a:r>
              <a:rPr lang="zh-CN" altLang="en-US" b="1" dirty="0"/>
              <a:t>与政治发展的可衡量性</a:t>
            </a:r>
          </a:p>
        </p:txBody>
      </p:sp>
      <p:pic>
        <p:nvPicPr>
          <p:cNvPr id="4" name="内容占位符 3">
            <a:extLst>
              <a:ext uri="{FF2B5EF4-FFF2-40B4-BE49-F238E27FC236}">
                <a16:creationId xmlns:a16="http://schemas.microsoft.com/office/drawing/2014/main" id="{53A32373-E95C-41BA-97D0-E1344F310159}"/>
              </a:ext>
            </a:extLst>
          </p:cNvPr>
          <p:cNvPicPr>
            <a:picLocks noGrp="1" noChangeAspect="1"/>
          </p:cNvPicPr>
          <p:nvPr>
            <p:ph idx="1"/>
          </p:nvPr>
        </p:nvPicPr>
        <p:blipFill>
          <a:blip r:embed="rId3"/>
          <a:stretch>
            <a:fillRect/>
          </a:stretch>
        </p:blipFill>
        <p:spPr>
          <a:xfrm>
            <a:off x="252248" y="1818290"/>
            <a:ext cx="4952876" cy="4256687"/>
          </a:xfrm>
          <a:prstGeom prst="rect">
            <a:avLst/>
          </a:prstGeom>
        </p:spPr>
      </p:pic>
      <p:pic>
        <p:nvPicPr>
          <p:cNvPr id="5" name="图片 4">
            <a:extLst>
              <a:ext uri="{FF2B5EF4-FFF2-40B4-BE49-F238E27FC236}">
                <a16:creationId xmlns:a16="http://schemas.microsoft.com/office/drawing/2014/main" id="{01E11AF0-FEA8-4EAE-ABBD-F32FB73E73BC}"/>
              </a:ext>
            </a:extLst>
          </p:cNvPr>
          <p:cNvPicPr>
            <a:picLocks noChangeAspect="1"/>
          </p:cNvPicPr>
          <p:nvPr/>
        </p:nvPicPr>
        <p:blipFill rotWithShape="1">
          <a:blip r:embed="rId4"/>
          <a:srcRect r="19950"/>
          <a:stretch/>
        </p:blipFill>
        <p:spPr>
          <a:xfrm>
            <a:off x="5205124" y="1855078"/>
            <a:ext cx="3331779" cy="4219901"/>
          </a:xfrm>
          <a:prstGeom prst="rect">
            <a:avLst/>
          </a:prstGeom>
        </p:spPr>
      </p:pic>
      <p:pic>
        <p:nvPicPr>
          <p:cNvPr id="8" name="图片 7">
            <a:extLst>
              <a:ext uri="{FF2B5EF4-FFF2-40B4-BE49-F238E27FC236}">
                <a16:creationId xmlns:a16="http://schemas.microsoft.com/office/drawing/2014/main" id="{AA74110F-4684-4488-BBF1-B8EC8BC8F84D}"/>
              </a:ext>
            </a:extLst>
          </p:cNvPr>
          <p:cNvPicPr>
            <a:picLocks noChangeAspect="1"/>
          </p:cNvPicPr>
          <p:nvPr/>
        </p:nvPicPr>
        <p:blipFill>
          <a:blip r:embed="rId5"/>
          <a:stretch>
            <a:fillRect/>
          </a:stretch>
        </p:blipFill>
        <p:spPr>
          <a:xfrm>
            <a:off x="8492111" y="1855078"/>
            <a:ext cx="3331778" cy="4219901"/>
          </a:xfrm>
          <a:prstGeom prst="rect">
            <a:avLst/>
          </a:prstGeom>
        </p:spPr>
      </p:pic>
    </p:spTree>
    <p:extLst>
      <p:ext uri="{BB962C8B-B14F-4D97-AF65-F5344CB8AC3E}">
        <p14:creationId xmlns:p14="http://schemas.microsoft.com/office/powerpoint/2010/main" val="364453422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34676-9AC6-4457-A798-A4124F71FE57}"/>
              </a:ext>
            </a:extLst>
          </p:cNvPr>
          <p:cNvSpPr>
            <a:spLocks noGrp="1"/>
          </p:cNvSpPr>
          <p:nvPr>
            <p:ph type="title"/>
          </p:nvPr>
        </p:nvSpPr>
        <p:spPr/>
        <p:txBody>
          <a:bodyPr>
            <a:normAutofit/>
          </a:bodyPr>
          <a:lstStyle/>
          <a:p>
            <a:r>
              <a:rPr lang="zh-CN" altLang="en-US" b="1" dirty="0"/>
              <a:t>中国政治发展效果明显</a:t>
            </a:r>
          </a:p>
        </p:txBody>
      </p:sp>
      <p:pic>
        <p:nvPicPr>
          <p:cNvPr id="4" name="内容占位符 3">
            <a:extLst>
              <a:ext uri="{FF2B5EF4-FFF2-40B4-BE49-F238E27FC236}">
                <a16:creationId xmlns:a16="http://schemas.microsoft.com/office/drawing/2014/main" id="{E3E221EC-0C57-4992-AE81-0C8F445A095F}"/>
              </a:ext>
            </a:extLst>
          </p:cNvPr>
          <p:cNvPicPr>
            <a:picLocks noGrp="1" noChangeAspect="1"/>
          </p:cNvPicPr>
          <p:nvPr>
            <p:ph idx="1"/>
          </p:nvPr>
        </p:nvPicPr>
        <p:blipFill>
          <a:blip r:embed="rId3"/>
          <a:stretch>
            <a:fillRect/>
          </a:stretch>
        </p:blipFill>
        <p:spPr>
          <a:xfrm>
            <a:off x="689113" y="1854274"/>
            <a:ext cx="7620000" cy="4124325"/>
          </a:xfrm>
          <a:prstGeom prst="rect">
            <a:avLst/>
          </a:prstGeom>
        </p:spPr>
      </p:pic>
      <p:sp>
        <p:nvSpPr>
          <p:cNvPr id="3" name="矩形 2">
            <a:extLst>
              <a:ext uri="{FF2B5EF4-FFF2-40B4-BE49-F238E27FC236}">
                <a16:creationId xmlns:a16="http://schemas.microsoft.com/office/drawing/2014/main" id="{DEC4E7C2-2224-44E0-B5AC-76AE6A2093D6}"/>
              </a:ext>
            </a:extLst>
          </p:cNvPr>
          <p:cNvSpPr/>
          <p:nvPr/>
        </p:nvSpPr>
        <p:spPr>
          <a:xfrm>
            <a:off x="8537712" y="4283765"/>
            <a:ext cx="3220279" cy="1938992"/>
          </a:xfrm>
          <a:prstGeom prst="rect">
            <a:avLst/>
          </a:prstGeom>
        </p:spPr>
        <p:txBody>
          <a:bodyPr wrap="square">
            <a:spAutoFit/>
          </a:bodyPr>
          <a:lstStyle/>
          <a:p>
            <a:r>
              <a:rPr lang="en-US" altLang="zh-CN" sz="2400" dirty="0"/>
              <a:t>2020</a:t>
            </a:r>
            <a:r>
              <a:rPr lang="zh-CN" altLang="en-US" sz="2400" dirty="0"/>
              <a:t>年，在</a:t>
            </a:r>
            <a:r>
              <a:rPr lang="en-US" altLang="zh-CN" sz="2400" dirty="0"/>
              <a:t>189</a:t>
            </a:r>
            <a:r>
              <a:rPr lang="zh-CN" altLang="en-US" sz="2400" dirty="0"/>
              <a:t>个国家和地区里，有</a:t>
            </a:r>
            <a:r>
              <a:rPr lang="en-US" altLang="zh-CN" sz="2400" dirty="0"/>
              <a:t>66</a:t>
            </a:r>
            <a:r>
              <a:rPr lang="zh-CN" altLang="en-US" sz="2400" dirty="0"/>
              <a:t>个极高，</a:t>
            </a:r>
            <a:r>
              <a:rPr lang="en-US" altLang="zh-CN" sz="2400" dirty="0"/>
              <a:t>53</a:t>
            </a:r>
            <a:r>
              <a:rPr lang="zh-CN" altLang="en-US" sz="2400" dirty="0"/>
              <a:t>个高，</a:t>
            </a:r>
            <a:r>
              <a:rPr lang="en-US" altLang="zh-CN" sz="2400" dirty="0"/>
              <a:t>80</a:t>
            </a:r>
            <a:r>
              <a:rPr lang="zh-CN" altLang="en-US" sz="2400" dirty="0"/>
              <a:t>个中或低。中国排名</a:t>
            </a:r>
            <a:r>
              <a:rPr lang="en-US" altLang="zh-CN" sz="2400" dirty="0"/>
              <a:t>85/189</a:t>
            </a:r>
            <a:endParaRPr lang="zh-CN" altLang="en-US" sz="2400" dirty="0"/>
          </a:p>
        </p:txBody>
      </p:sp>
    </p:spTree>
    <p:extLst>
      <p:ext uri="{BB962C8B-B14F-4D97-AF65-F5344CB8AC3E}">
        <p14:creationId xmlns:p14="http://schemas.microsoft.com/office/powerpoint/2010/main" val="372875528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20F56-599A-421D-9C8E-B8C8A2668565}"/>
              </a:ext>
            </a:extLst>
          </p:cNvPr>
          <p:cNvSpPr>
            <a:spLocks noGrp="1"/>
          </p:cNvSpPr>
          <p:nvPr>
            <p:ph type="ctrTitle"/>
          </p:nvPr>
        </p:nvSpPr>
        <p:spPr>
          <a:xfrm>
            <a:off x="1524000" y="2743200"/>
            <a:ext cx="9144000" cy="766762"/>
          </a:xfrm>
        </p:spPr>
        <p:txBody>
          <a:bodyPr/>
          <a:lstStyle/>
          <a:p>
            <a:br>
              <a:rPr lang="en-US" altLang="zh-CN" sz="5400" b="1" dirty="0"/>
            </a:br>
            <a:br>
              <a:rPr lang="en-US" altLang="zh-CN" sz="5400" b="1" dirty="0"/>
            </a:br>
            <a:br>
              <a:rPr lang="en-US" altLang="zh-CN" sz="5400" b="1" dirty="0"/>
            </a:br>
            <a:br>
              <a:rPr lang="en-US" altLang="zh-CN" sz="5400" b="1" dirty="0"/>
            </a:br>
            <a:br>
              <a:rPr lang="zh-CN" altLang="en-US" sz="5400" b="1" dirty="0"/>
            </a:br>
            <a:r>
              <a:rPr lang="zh-CN" altLang="en-US" sz="5400" b="1" dirty="0"/>
              <a:t>二、政治发展理论的五次波动</a:t>
            </a:r>
          </a:p>
        </p:txBody>
      </p:sp>
      <p:sp>
        <p:nvSpPr>
          <p:cNvPr id="3" name="副标题 2">
            <a:extLst>
              <a:ext uri="{FF2B5EF4-FFF2-40B4-BE49-F238E27FC236}">
                <a16:creationId xmlns:a16="http://schemas.microsoft.com/office/drawing/2014/main" id="{04BA3CD9-590E-402D-9B6D-30972BF241D8}"/>
              </a:ext>
            </a:extLst>
          </p:cNvPr>
          <p:cNvSpPr>
            <a:spLocks noGrp="1"/>
          </p:cNvSpPr>
          <p:nvPr>
            <p:ph type="subTitle" idx="1"/>
          </p:nvPr>
        </p:nvSpPr>
        <p:spPr>
          <a:xfrm>
            <a:off x="1639956" y="4293704"/>
            <a:ext cx="9028043" cy="964096"/>
          </a:xfrm>
        </p:spPr>
        <p:txBody>
          <a:bodyPr/>
          <a:lstStyle/>
          <a:p>
            <a:endParaRPr lang="zh-CN" altLang="en-US" dirty="0"/>
          </a:p>
        </p:txBody>
      </p:sp>
    </p:spTree>
    <p:extLst>
      <p:ext uri="{BB962C8B-B14F-4D97-AF65-F5344CB8AC3E}">
        <p14:creationId xmlns:p14="http://schemas.microsoft.com/office/powerpoint/2010/main" val="148889205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7335E-002B-4A51-ABD1-095CBBA3015B}"/>
              </a:ext>
            </a:extLst>
          </p:cNvPr>
          <p:cNvSpPr>
            <a:spLocks noGrp="1"/>
          </p:cNvSpPr>
          <p:nvPr>
            <p:ph type="title"/>
          </p:nvPr>
        </p:nvSpPr>
        <p:spPr/>
        <p:txBody>
          <a:bodyPr/>
          <a:lstStyle/>
          <a:p>
            <a:r>
              <a:rPr lang="zh-CN" altLang="en-US" dirty="0"/>
              <a:t>政治发展研究的理论前提</a:t>
            </a:r>
          </a:p>
        </p:txBody>
      </p:sp>
      <p:sp>
        <p:nvSpPr>
          <p:cNvPr id="3" name="内容占位符 2">
            <a:extLst>
              <a:ext uri="{FF2B5EF4-FFF2-40B4-BE49-F238E27FC236}">
                <a16:creationId xmlns:a16="http://schemas.microsoft.com/office/drawing/2014/main" id="{180DEFCA-8C76-4DBE-930A-7C8C56CF7A8E}"/>
              </a:ext>
            </a:extLst>
          </p:cNvPr>
          <p:cNvSpPr>
            <a:spLocks noGrp="1"/>
          </p:cNvSpPr>
          <p:nvPr>
            <p:ph sz="half" idx="1"/>
          </p:nvPr>
        </p:nvSpPr>
        <p:spPr/>
        <p:txBody>
          <a:bodyPr>
            <a:normAutofit fontScale="85000" lnSpcReduction="10000"/>
          </a:bodyPr>
          <a:lstStyle/>
          <a:p>
            <a:r>
              <a:rPr lang="zh-CN" altLang="en-US" dirty="0"/>
              <a:t>历史唯物主义</a:t>
            </a:r>
            <a:endParaRPr lang="en-US" altLang="zh-CN" dirty="0"/>
          </a:p>
          <a:p>
            <a:r>
              <a:rPr lang="zh-CN" altLang="en-US" dirty="0"/>
              <a:t>进步主义历史观</a:t>
            </a:r>
            <a:endParaRPr lang="en-US" altLang="zh-CN" dirty="0"/>
          </a:p>
          <a:p>
            <a:r>
              <a:rPr lang="zh-CN" altLang="en-US" dirty="0"/>
              <a:t>系统论（结构</a:t>
            </a:r>
            <a:r>
              <a:rPr lang="en-US" altLang="zh-CN" dirty="0"/>
              <a:t>-</a:t>
            </a:r>
            <a:r>
              <a:rPr lang="zh-CN" altLang="en-US" dirty="0"/>
              <a:t>功能主义）</a:t>
            </a:r>
            <a:endParaRPr lang="en-US" altLang="zh-CN" dirty="0"/>
          </a:p>
          <a:p>
            <a:r>
              <a:rPr lang="zh-CN" altLang="en-US" dirty="0"/>
              <a:t>西方中心主义</a:t>
            </a:r>
            <a:endParaRPr lang="en-US" altLang="zh-CN" dirty="0"/>
          </a:p>
          <a:p>
            <a:endParaRPr lang="zh-CN" altLang="en-US" dirty="0"/>
          </a:p>
        </p:txBody>
      </p:sp>
      <p:sp>
        <p:nvSpPr>
          <p:cNvPr id="4" name="内容占位符 3">
            <a:extLst>
              <a:ext uri="{FF2B5EF4-FFF2-40B4-BE49-F238E27FC236}">
                <a16:creationId xmlns:a16="http://schemas.microsoft.com/office/drawing/2014/main" id="{388D8D8C-380E-44FF-A476-17526DA5264B}"/>
              </a:ext>
            </a:extLst>
          </p:cNvPr>
          <p:cNvSpPr>
            <a:spLocks noGrp="1"/>
          </p:cNvSpPr>
          <p:nvPr>
            <p:ph sz="half" idx="2"/>
          </p:nvPr>
        </p:nvSpPr>
        <p:spPr>
          <a:xfrm>
            <a:off x="5994400" y="1600201"/>
            <a:ext cx="5588000" cy="4525963"/>
          </a:xfrm>
        </p:spPr>
        <p:txBody>
          <a:bodyPr>
            <a:normAutofit fontScale="85000" lnSpcReduction="10000"/>
          </a:bodyPr>
          <a:lstStyle/>
          <a:p>
            <a:r>
              <a:rPr lang="zh-CN" altLang="en-US" dirty="0"/>
              <a:t>“工业较发达的国家向工业较不发达的国家所显示的，只是后者未来的景象。”（“</a:t>
            </a:r>
            <a:r>
              <a:rPr lang="en-US" altLang="zh-CN" dirty="0"/>
              <a:t>《</a:t>
            </a:r>
            <a:r>
              <a:rPr lang="zh-CN" altLang="en-US" dirty="0"/>
              <a:t>资本论</a:t>
            </a:r>
            <a:r>
              <a:rPr lang="en-US" altLang="zh-CN" dirty="0"/>
              <a:t>》</a:t>
            </a:r>
            <a:r>
              <a:rPr lang="zh-CN" altLang="en-US" dirty="0"/>
              <a:t>第一版序言”，</a:t>
            </a:r>
            <a:r>
              <a:rPr lang="en-US" altLang="zh-CN" dirty="0"/>
              <a:t>《</a:t>
            </a:r>
            <a:r>
              <a:rPr lang="zh-CN" altLang="en-US" dirty="0"/>
              <a:t>马恩全集</a:t>
            </a:r>
            <a:r>
              <a:rPr lang="en-US" altLang="zh-CN" dirty="0"/>
              <a:t>》44</a:t>
            </a:r>
            <a:r>
              <a:rPr lang="zh-CN" altLang="en-US" dirty="0"/>
              <a:t>：</a:t>
            </a:r>
            <a:r>
              <a:rPr lang="en-US" altLang="zh-CN" dirty="0"/>
              <a:t>8</a:t>
            </a:r>
            <a:r>
              <a:rPr lang="zh-CN" altLang="en-US" dirty="0"/>
              <a:t>）</a:t>
            </a:r>
          </a:p>
          <a:p>
            <a:r>
              <a:rPr lang="zh-CN" altLang="en-US" dirty="0"/>
              <a:t>“一个国家应该而且可以向其他国家学习。一个社会即使探索到了本身运动的自然规律，</a:t>
            </a:r>
            <a:r>
              <a:rPr lang="en-US" altLang="zh-CN" dirty="0"/>
              <a:t>……</a:t>
            </a:r>
            <a:r>
              <a:rPr lang="zh-CN" altLang="en-US" dirty="0"/>
              <a:t>它还是既不能跳过也不能用法令取消自然的发展阶段。但是它能缩短和减轻分娩的痛苦。”</a:t>
            </a:r>
          </a:p>
          <a:p>
            <a:endParaRPr lang="zh-CN" altLang="en-US" dirty="0"/>
          </a:p>
        </p:txBody>
      </p:sp>
    </p:spTree>
    <p:extLst>
      <p:ext uri="{BB962C8B-B14F-4D97-AF65-F5344CB8AC3E}">
        <p14:creationId xmlns:p14="http://schemas.microsoft.com/office/powerpoint/2010/main" val="34249592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150E5-469E-43EA-8335-A608A54B85BC}"/>
              </a:ext>
            </a:extLst>
          </p:cNvPr>
          <p:cNvSpPr>
            <a:spLocks noGrp="1"/>
          </p:cNvSpPr>
          <p:nvPr>
            <p:ph type="title"/>
          </p:nvPr>
        </p:nvSpPr>
        <p:spPr/>
        <p:txBody>
          <a:bodyPr/>
          <a:lstStyle/>
          <a:p>
            <a:r>
              <a:rPr lang="zh-CN" altLang="en-US" sz="4000" b="1" dirty="0"/>
              <a:t>小布什（</a:t>
            </a:r>
            <a:r>
              <a:rPr lang="en-US" altLang="zh-CN" sz="4000" b="1" dirty="0"/>
              <a:t>2001</a:t>
            </a:r>
            <a:r>
              <a:rPr lang="zh-CN" altLang="en-US" sz="4000" b="1" dirty="0"/>
              <a:t>年</a:t>
            </a:r>
            <a:r>
              <a:rPr lang="en-US" altLang="zh-CN" sz="4000" b="1" dirty="0"/>
              <a:t>9</a:t>
            </a:r>
            <a:r>
              <a:rPr lang="zh-CN" altLang="en-US" sz="4000" b="1" dirty="0"/>
              <a:t>月</a:t>
            </a:r>
            <a:r>
              <a:rPr lang="en-US" altLang="zh-CN" sz="4000" b="1" dirty="0"/>
              <a:t>20</a:t>
            </a:r>
            <a:r>
              <a:rPr lang="zh-CN" altLang="en-US" sz="4000" b="1" dirty="0"/>
              <a:t>日）</a:t>
            </a:r>
          </a:p>
        </p:txBody>
      </p:sp>
      <p:sp>
        <p:nvSpPr>
          <p:cNvPr id="3" name="内容占位符 2">
            <a:extLst>
              <a:ext uri="{FF2B5EF4-FFF2-40B4-BE49-F238E27FC236}">
                <a16:creationId xmlns:a16="http://schemas.microsoft.com/office/drawing/2014/main" id="{AFD777C1-5C7A-4D89-9D66-F79D7F245F00}"/>
              </a:ext>
            </a:extLst>
          </p:cNvPr>
          <p:cNvSpPr>
            <a:spLocks noGrp="1"/>
          </p:cNvSpPr>
          <p:nvPr>
            <p:ph idx="1"/>
          </p:nvPr>
        </p:nvSpPr>
        <p:spPr/>
        <p:txBody>
          <a:bodyPr/>
          <a:lstStyle/>
          <a:p>
            <a:r>
              <a:rPr lang="en-US" altLang="zh-CN" dirty="0"/>
              <a:t>9</a:t>
            </a:r>
            <a:r>
              <a:rPr lang="zh-CN" altLang="en-US" dirty="0"/>
              <a:t>月</a:t>
            </a:r>
            <a:r>
              <a:rPr lang="en-US" altLang="zh-CN" dirty="0"/>
              <a:t>11</a:t>
            </a:r>
            <a:r>
              <a:rPr lang="zh-CN" altLang="en-US" dirty="0"/>
              <a:t>日，与自由为敌的人向美国发起战争。美国见识过战争，但在过去的</a:t>
            </a:r>
            <a:r>
              <a:rPr lang="en-US" altLang="zh-CN" dirty="0"/>
              <a:t>136</a:t>
            </a:r>
            <a:r>
              <a:rPr lang="zh-CN" altLang="en-US" dirty="0"/>
              <a:t>年终，除了</a:t>
            </a:r>
            <a:r>
              <a:rPr lang="en-US" altLang="zh-CN" dirty="0"/>
              <a:t>1941</a:t>
            </a:r>
            <a:r>
              <a:rPr lang="zh-CN" altLang="en-US" dirty="0"/>
              <a:t>年那个星期日的战争外，其他战争都发生在美国国土之外。美国人已经见识过战争的伤亡，但从未见过一个大城市的中心在宁静的清晨出现的伤亡。美国人已经见识过突袭，但从未见过对数以万计平民的袭击。所有这些都在一天之内落到我们头上，而在随后降临的夜幕中是一个与原来完全不同的世界，它的自由精神遭到攻击。</a:t>
            </a:r>
          </a:p>
        </p:txBody>
      </p:sp>
    </p:spTree>
    <p:extLst>
      <p:ext uri="{BB962C8B-B14F-4D97-AF65-F5344CB8AC3E}">
        <p14:creationId xmlns:p14="http://schemas.microsoft.com/office/powerpoint/2010/main" val="29883688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2257B-55AC-426F-88B6-684BB1155EB5}"/>
              </a:ext>
            </a:extLst>
          </p:cNvPr>
          <p:cNvSpPr>
            <a:spLocks noGrp="1"/>
          </p:cNvSpPr>
          <p:nvPr>
            <p:ph type="title"/>
          </p:nvPr>
        </p:nvSpPr>
        <p:spPr/>
        <p:txBody>
          <a:bodyPr/>
          <a:lstStyle/>
          <a:p>
            <a:r>
              <a:rPr lang="zh-CN" altLang="en-US" b="1" dirty="0"/>
              <a:t>政治发展文献的三大类型</a:t>
            </a:r>
            <a:br>
              <a:rPr lang="en-US" altLang="zh-CN" b="1" dirty="0"/>
            </a:br>
            <a:r>
              <a:rPr lang="zh-CN" altLang="en-US" b="1" dirty="0"/>
              <a:t>（奇尔科特，</a:t>
            </a:r>
            <a:r>
              <a:rPr lang="en-US" altLang="zh-CN" b="1" dirty="0"/>
              <a:t>1998</a:t>
            </a:r>
            <a:r>
              <a:rPr lang="zh-CN" altLang="en-US" b="1" dirty="0"/>
              <a:t>）</a:t>
            </a:r>
          </a:p>
        </p:txBody>
      </p:sp>
      <p:sp>
        <p:nvSpPr>
          <p:cNvPr id="3" name="内容占位符 2">
            <a:extLst>
              <a:ext uri="{FF2B5EF4-FFF2-40B4-BE49-F238E27FC236}">
                <a16:creationId xmlns:a16="http://schemas.microsoft.com/office/drawing/2014/main" id="{5C49897F-90A4-497C-9D85-30DF682EBB8D}"/>
              </a:ext>
            </a:extLst>
          </p:cNvPr>
          <p:cNvSpPr>
            <a:spLocks noGrp="1"/>
          </p:cNvSpPr>
          <p:nvPr>
            <p:ph idx="1"/>
          </p:nvPr>
        </p:nvSpPr>
        <p:spPr/>
        <p:txBody>
          <a:bodyPr/>
          <a:lstStyle/>
          <a:p>
            <a:r>
              <a:rPr lang="zh-CN" altLang="en-US" sz="3600" dirty="0"/>
              <a:t>第一类与民主研究有关</a:t>
            </a:r>
            <a:endParaRPr lang="en-US" altLang="zh-CN" sz="3600" dirty="0"/>
          </a:p>
          <a:p>
            <a:r>
              <a:rPr lang="zh-CN" altLang="en-US" sz="3600" dirty="0"/>
              <a:t>第二类集中于政治发展与政治变革</a:t>
            </a:r>
            <a:endParaRPr lang="en-US" altLang="zh-CN" sz="3600" dirty="0"/>
          </a:p>
          <a:p>
            <a:r>
              <a:rPr lang="zh-CN" altLang="en-US" sz="3600" dirty="0"/>
              <a:t>第三类研讨政治发展的危机与结果</a:t>
            </a:r>
          </a:p>
        </p:txBody>
      </p:sp>
      <p:pic>
        <p:nvPicPr>
          <p:cNvPr id="4" name="图片 3">
            <a:extLst>
              <a:ext uri="{FF2B5EF4-FFF2-40B4-BE49-F238E27FC236}">
                <a16:creationId xmlns:a16="http://schemas.microsoft.com/office/drawing/2014/main" id="{A202FEFA-F190-4A12-92DA-751F7619779F}"/>
              </a:ext>
            </a:extLst>
          </p:cNvPr>
          <p:cNvPicPr>
            <a:picLocks noChangeAspect="1"/>
          </p:cNvPicPr>
          <p:nvPr/>
        </p:nvPicPr>
        <p:blipFill>
          <a:blip r:embed="rId3"/>
          <a:stretch>
            <a:fillRect/>
          </a:stretch>
        </p:blipFill>
        <p:spPr>
          <a:xfrm>
            <a:off x="8257745" y="2077499"/>
            <a:ext cx="3092741" cy="4525963"/>
          </a:xfrm>
          <a:prstGeom prst="rect">
            <a:avLst/>
          </a:prstGeom>
        </p:spPr>
      </p:pic>
    </p:spTree>
    <p:extLst>
      <p:ext uri="{BB962C8B-B14F-4D97-AF65-F5344CB8AC3E}">
        <p14:creationId xmlns:p14="http://schemas.microsoft.com/office/powerpoint/2010/main" val="416436858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BDB75-53B3-4671-9D21-024C2E1A9FE9}"/>
              </a:ext>
            </a:extLst>
          </p:cNvPr>
          <p:cNvSpPr>
            <a:spLocks noGrp="1"/>
          </p:cNvSpPr>
          <p:nvPr>
            <p:ph type="title"/>
          </p:nvPr>
        </p:nvSpPr>
        <p:spPr/>
        <p:txBody>
          <a:bodyPr/>
          <a:lstStyle/>
          <a:p>
            <a:r>
              <a:rPr lang="zh-CN" altLang="en-US" dirty="0"/>
              <a:t>政治发展研究变化的动力</a:t>
            </a:r>
            <a:br>
              <a:rPr lang="en-US" altLang="zh-CN" dirty="0"/>
            </a:br>
            <a:r>
              <a:rPr lang="zh-CN" altLang="en-US" dirty="0"/>
              <a:t>（</a:t>
            </a:r>
            <a:r>
              <a:rPr lang="en-US" altLang="zh-CN" dirty="0"/>
              <a:t>Robert Bates,2018,64</a:t>
            </a:r>
            <a:r>
              <a:rPr lang="zh-CN" altLang="en-US" dirty="0"/>
              <a:t>）</a:t>
            </a:r>
          </a:p>
        </p:txBody>
      </p:sp>
      <p:sp>
        <p:nvSpPr>
          <p:cNvPr id="3" name="内容占位符 2">
            <a:extLst>
              <a:ext uri="{FF2B5EF4-FFF2-40B4-BE49-F238E27FC236}">
                <a16:creationId xmlns:a16="http://schemas.microsoft.com/office/drawing/2014/main" id="{C55A306E-2381-4060-86D6-EA6B2359D32F}"/>
              </a:ext>
            </a:extLst>
          </p:cNvPr>
          <p:cNvSpPr>
            <a:spLocks noGrp="1"/>
          </p:cNvSpPr>
          <p:nvPr>
            <p:ph idx="1"/>
          </p:nvPr>
        </p:nvSpPr>
        <p:spPr/>
        <p:txBody>
          <a:bodyPr/>
          <a:lstStyle/>
          <a:p>
            <a:r>
              <a:rPr lang="en-US" altLang="zh-CN" sz="2800" dirty="0">
                <a:latin typeface="Arial" panose="020B0604020202020204" pitchFamily="34" charset="0"/>
                <a:cs typeface="Arial" panose="020B0604020202020204" pitchFamily="34" charset="0"/>
              </a:rPr>
              <a:t>In reviewing the trajectory traced by scholarship in this field, I adopt the conceit fashioned by Geddes (2003). As sandcastles on a beach are undermined by the tides, she once wrote, so too are </a:t>
            </a:r>
            <a:r>
              <a:rPr lang="en-US" altLang="zh-CN" sz="2800" dirty="0">
                <a:solidFill>
                  <a:srgbClr val="FF0000"/>
                </a:solidFill>
                <a:latin typeface="Arial" panose="020B0604020202020204" pitchFamily="34" charset="0"/>
                <a:cs typeface="Arial" panose="020B0604020202020204" pitchFamily="34" charset="0"/>
              </a:rPr>
              <a:t>scholarly paradigms undermined by events</a:t>
            </a:r>
            <a:r>
              <a:rPr lang="en-US" altLang="zh-CN" sz="2800" dirty="0">
                <a:latin typeface="Arial" panose="020B0604020202020204" pitchFamily="34" charset="0"/>
                <a:cs typeface="Arial" panose="020B0604020202020204" pitchFamily="34" charset="0"/>
              </a:rPr>
              <a:t>. Thus will I associate the birth of the modernization school with the collapse of European empires during World War II; the triumph of Leninist theories with the war in Vietnam; and the rise of neoclassical political economy with the growth of the newly industrialized countries (NICs) and the fall of the Soviet Union.</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079135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14D47-3A64-4C46-8861-9957AD5766D3}"/>
              </a:ext>
            </a:extLst>
          </p:cNvPr>
          <p:cNvSpPr>
            <a:spLocks noGrp="1"/>
          </p:cNvSpPr>
          <p:nvPr>
            <p:ph type="title"/>
          </p:nvPr>
        </p:nvSpPr>
        <p:spPr>
          <a:xfrm>
            <a:off x="2892286" y="365126"/>
            <a:ext cx="8461513" cy="877265"/>
          </a:xfrm>
        </p:spPr>
        <p:txBody>
          <a:bodyPr/>
          <a:lstStyle/>
          <a:p>
            <a:r>
              <a:rPr lang="zh-CN" altLang="en-US" b="1" dirty="0"/>
              <a:t>第一波政治发展理论</a:t>
            </a:r>
            <a:r>
              <a:rPr lang="zh-CN" altLang="en-US" dirty="0"/>
              <a:t>：</a:t>
            </a:r>
            <a:br>
              <a:rPr lang="en-US" altLang="zh-CN" dirty="0"/>
            </a:br>
            <a:r>
              <a:rPr lang="zh-CN" altLang="en-US" dirty="0"/>
              <a:t>现代化的结果和目标</a:t>
            </a:r>
          </a:p>
        </p:txBody>
      </p:sp>
      <p:sp>
        <p:nvSpPr>
          <p:cNvPr id="3" name="内容占位符 2">
            <a:extLst>
              <a:ext uri="{FF2B5EF4-FFF2-40B4-BE49-F238E27FC236}">
                <a16:creationId xmlns:a16="http://schemas.microsoft.com/office/drawing/2014/main" id="{569932EA-7063-4EFE-9B33-8B6421C79685}"/>
              </a:ext>
            </a:extLst>
          </p:cNvPr>
          <p:cNvSpPr>
            <a:spLocks noGrp="1"/>
          </p:cNvSpPr>
          <p:nvPr>
            <p:ph idx="1"/>
          </p:nvPr>
        </p:nvSpPr>
        <p:spPr>
          <a:xfrm>
            <a:off x="427383" y="1381539"/>
            <a:ext cx="11280913" cy="5111335"/>
          </a:xfrm>
        </p:spPr>
        <p:txBody>
          <a:bodyPr>
            <a:noAutofit/>
          </a:bodyPr>
          <a:lstStyle/>
          <a:p>
            <a:pPr>
              <a:lnSpc>
                <a:spcPct val="100000"/>
              </a:lnSpc>
            </a:pPr>
            <a:r>
              <a:rPr lang="zh-CN" altLang="en-US" dirty="0">
                <a:latin typeface="宋体" panose="02010600030101010101" pitchFamily="2" charset="-122"/>
                <a:ea typeface="宋体" panose="02010600030101010101" pitchFamily="2" charset="-122"/>
              </a:rPr>
              <a:t>卢西恩</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派伊：</a:t>
            </a:r>
            <a:endParaRPr lang="en-US" altLang="zh-CN" dirty="0">
              <a:latin typeface="宋体" panose="02010600030101010101" pitchFamily="2" charset="-122"/>
              <a:ea typeface="宋体" panose="02010600030101010101" pitchFamily="2" charset="-122"/>
            </a:endParaRPr>
          </a:p>
          <a:p>
            <a:pPr>
              <a:lnSpc>
                <a:spcPct val="100000"/>
              </a:lnSpc>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( 1) </a:t>
            </a:r>
            <a:r>
              <a:rPr lang="zh-CN" altLang="en-US" dirty="0">
                <a:latin typeface="宋体" panose="02010600030101010101" pitchFamily="2" charset="-122"/>
                <a:ea typeface="宋体" panose="02010600030101010101" pitchFamily="2" charset="-122"/>
              </a:rPr>
              <a:t>政治发展是经济发展的前提</a:t>
            </a:r>
            <a:r>
              <a:rPr lang="en-US" altLang="zh-CN" dirty="0">
                <a:latin typeface="宋体" panose="02010600030101010101" pitchFamily="2" charset="-122"/>
                <a:ea typeface="宋体" panose="02010600030101010101" pitchFamily="2" charset="-122"/>
              </a:rPr>
              <a:t>; ( 2) </a:t>
            </a:r>
            <a:r>
              <a:rPr lang="zh-CN" altLang="en-US" dirty="0">
                <a:latin typeface="宋体" panose="02010600030101010101" pitchFamily="2" charset="-122"/>
                <a:ea typeface="宋体" panose="02010600030101010101" pitchFamily="2" charset="-122"/>
              </a:rPr>
              <a:t>工业社会的典型政治形态</a:t>
            </a:r>
            <a:r>
              <a:rPr lang="en-US" altLang="zh-CN" dirty="0">
                <a:latin typeface="宋体" panose="02010600030101010101" pitchFamily="2" charset="-122"/>
                <a:ea typeface="宋体" panose="02010600030101010101" pitchFamily="2" charset="-122"/>
              </a:rPr>
              <a:t>; ( 3) </a:t>
            </a:r>
            <a:r>
              <a:rPr lang="zh-CN" altLang="en-US" dirty="0">
                <a:latin typeface="宋体" panose="02010600030101010101" pitchFamily="2" charset="-122"/>
                <a:ea typeface="宋体" panose="02010600030101010101" pitchFamily="2" charset="-122"/>
              </a:rPr>
              <a:t>政治现代化</a:t>
            </a:r>
            <a:r>
              <a:rPr lang="en-US" altLang="zh-CN" dirty="0">
                <a:latin typeface="宋体" panose="02010600030101010101" pitchFamily="2" charset="-122"/>
                <a:ea typeface="宋体" panose="02010600030101010101" pitchFamily="2" charset="-122"/>
              </a:rPr>
              <a:t>; ( 4) </a:t>
            </a:r>
            <a:r>
              <a:rPr lang="zh-CN" altLang="en-US" dirty="0">
                <a:latin typeface="宋体" panose="02010600030101010101" pitchFamily="2" charset="-122"/>
                <a:ea typeface="宋体" panose="02010600030101010101" pitchFamily="2" charset="-122"/>
              </a:rPr>
              <a:t>民族国家的运转</a:t>
            </a:r>
            <a:r>
              <a:rPr lang="en-US" altLang="zh-CN" dirty="0">
                <a:latin typeface="宋体" panose="02010600030101010101" pitchFamily="2" charset="-122"/>
                <a:ea typeface="宋体" panose="02010600030101010101" pitchFamily="2" charset="-122"/>
              </a:rPr>
              <a:t>; ( 5) </a:t>
            </a:r>
            <a:r>
              <a:rPr lang="zh-CN" altLang="en-US" dirty="0">
                <a:latin typeface="宋体" panose="02010600030101010101" pitchFamily="2" charset="-122"/>
                <a:ea typeface="宋体" panose="02010600030101010101" pitchFamily="2" charset="-122"/>
              </a:rPr>
              <a:t>行政和法律的发展</a:t>
            </a:r>
            <a:r>
              <a:rPr lang="en-US" altLang="zh-CN" dirty="0">
                <a:latin typeface="宋体" panose="02010600030101010101" pitchFamily="2" charset="-122"/>
                <a:ea typeface="宋体" panose="02010600030101010101" pitchFamily="2" charset="-122"/>
              </a:rPr>
              <a:t>; ( 6) </a:t>
            </a:r>
            <a:r>
              <a:rPr lang="zh-CN" altLang="en-US" dirty="0">
                <a:latin typeface="宋体" panose="02010600030101010101" pitchFamily="2" charset="-122"/>
                <a:ea typeface="宋体" panose="02010600030101010101" pitchFamily="2" charset="-122"/>
              </a:rPr>
              <a:t>大众动员和大众参与</a:t>
            </a:r>
            <a:r>
              <a:rPr lang="en-US" altLang="zh-CN" dirty="0">
                <a:latin typeface="宋体" panose="02010600030101010101" pitchFamily="2" charset="-122"/>
                <a:ea typeface="宋体" panose="02010600030101010101" pitchFamily="2" charset="-122"/>
              </a:rPr>
              <a:t>; ( 7) </a:t>
            </a:r>
            <a:r>
              <a:rPr lang="zh-CN" altLang="en-US" dirty="0">
                <a:latin typeface="宋体" panose="02010600030101010101" pitchFamily="2" charset="-122"/>
                <a:ea typeface="宋体" panose="02010600030101010101" pitchFamily="2" charset="-122"/>
              </a:rPr>
              <a:t>民主制度的建立</a:t>
            </a:r>
            <a:r>
              <a:rPr lang="en-US" altLang="zh-CN" dirty="0">
                <a:latin typeface="宋体" panose="02010600030101010101" pitchFamily="2" charset="-122"/>
                <a:ea typeface="宋体" panose="02010600030101010101" pitchFamily="2" charset="-122"/>
              </a:rPr>
              <a:t>; ( 8) </a:t>
            </a:r>
            <a:r>
              <a:rPr lang="zh-CN" altLang="en-US" dirty="0">
                <a:latin typeface="宋体" panose="02010600030101010101" pitchFamily="2" charset="-122"/>
                <a:ea typeface="宋体" panose="02010600030101010101" pitchFamily="2" charset="-122"/>
              </a:rPr>
              <a:t>一种稳定有序的变迁</a:t>
            </a:r>
            <a:r>
              <a:rPr lang="en-US" altLang="zh-CN" dirty="0">
                <a:latin typeface="宋体" panose="02010600030101010101" pitchFamily="2" charset="-122"/>
                <a:ea typeface="宋体" panose="02010600030101010101" pitchFamily="2" charset="-122"/>
              </a:rPr>
              <a:t>; ( 9) </a:t>
            </a:r>
            <a:r>
              <a:rPr lang="zh-CN" altLang="en-US" dirty="0">
                <a:latin typeface="宋体" panose="02010600030101010101" pitchFamily="2" charset="-122"/>
                <a:ea typeface="宋体" panose="02010600030101010101" pitchFamily="2" charset="-122"/>
              </a:rPr>
              <a:t>动员和权力</a:t>
            </a:r>
            <a:r>
              <a:rPr lang="en-US" altLang="zh-CN" dirty="0">
                <a:latin typeface="宋体" panose="02010600030101010101" pitchFamily="2" charset="-122"/>
                <a:ea typeface="宋体" panose="02010600030101010101" pitchFamily="2" charset="-122"/>
              </a:rPr>
              <a:t>; ( 10) </a:t>
            </a:r>
            <a:r>
              <a:rPr lang="zh-CN" altLang="en-US" dirty="0">
                <a:latin typeface="宋体" panose="02010600030101010101" pitchFamily="2" charset="-122"/>
                <a:ea typeface="宋体" panose="02010600030101010101" pitchFamily="2" charset="-122"/>
              </a:rPr>
              <a:t>多元社会变迁过程的一个方面。</a:t>
            </a:r>
            <a:endParaRPr lang="en-US" altLang="zh-CN" dirty="0">
              <a:latin typeface="宋体" panose="02010600030101010101" pitchFamily="2" charset="-122"/>
              <a:ea typeface="宋体" panose="02010600030101010101" pitchFamily="2" charset="-122"/>
            </a:endParaRPr>
          </a:p>
          <a:p>
            <a:pPr>
              <a:lnSpc>
                <a:spcPct val="100000"/>
              </a:lnSpc>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“development syndrome”: </a:t>
            </a:r>
            <a:r>
              <a:rPr lang="zh-CN" altLang="en-US" dirty="0">
                <a:latin typeface="宋体" panose="02010600030101010101" pitchFamily="2" charset="-122"/>
                <a:ea typeface="宋体" panose="02010600030101010101" pitchFamily="2" charset="-122"/>
              </a:rPr>
              <a:t>平等（从臣民变为公民以及政治后果）、能力（政府规模、能力、行政世俗化、理性化）、社会政治的结构分化和专门化（</a:t>
            </a:r>
            <a:r>
              <a:rPr lang="en-US" altLang="zh-CN" dirty="0">
                <a:latin typeface="宋体" panose="02010600030101010101" pitchFamily="2" charset="-122"/>
                <a:ea typeface="宋体" panose="02010600030101010101" pitchFamily="2" charset="-122"/>
              </a:rPr>
              <a:t>"differentiation and specialization"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2746639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59B6C-5CBA-4627-9592-461F2133B2F0}"/>
              </a:ext>
            </a:extLst>
          </p:cNvPr>
          <p:cNvSpPr>
            <a:spLocks noGrp="1"/>
          </p:cNvSpPr>
          <p:nvPr>
            <p:ph type="title"/>
          </p:nvPr>
        </p:nvSpPr>
        <p:spPr/>
        <p:txBody>
          <a:bodyPr/>
          <a:lstStyle/>
          <a:p>
            <a:br>
              <a:rPr lang="en-US" altLang="zh-CN" dirty="0"/>
            </a:br>
            <a:r>
              <a:rPr lang="zh-CN" altLang="en-US" b="1" dirty="0"/>
              <a:t>加里布埃尔</a:t>
            </a:r>
            <a:r>
              <a:rPr lang="en-US" altLang="zh-CN" b="1" dirty="0"/>
              <a:t>·</a:t>
            </a:r>
            <a:r>
              <a:rPr lang="zh-CN" altLang="en-US" b="1" dirty="0"/>
              <a:t>阿尔蒙德</a:t>
            </a:r>
            <a:br>
              <a:rPr lang="zh-CN" altLang="en-US" b="1" dirty="0"/>
            </a:br>
            <a:endParaRPr lang="zh-CN" altLang="en-US" b="1" dirty="0"/>
          </a:p>
        </p:txBody>
      </p:sp>
      <p:sp>
        <p:nvSpPr>
          <p:cNvPr id="3" name="内容占位符 2">
            <a:extLst>
              <a:ext uri="{FF2B5EF4-FFF2-40B4-BE49-F238E27FC236}">
                <a16:creationId xmlns:a16="http://schemas.microsoft.com/office/drawing/2014/main" id="{18F7E68D-2524-42DD-AF8D-54DC673A90B8}"/>
              </a:ext>
            </a:extLst>
          </p:cNvPr>
          <p:cNvSpPr>
            <a:spLocks noGrp="1"/>
          </p:cNvSpPr>
          <p:nvPr>
            <p:ph idx="1"/>
          </p:nvPr>
        </p:nvSpPr>
        <p:spPr/>
        <p:txBody>
          <a:bodyPr/>
          <a:lstStyle/>
          <a:p>
            <a:r>
              <a:rPr lang="zh-CN" altLang="en-US" dirty="0"/>
              <a:t>政治发展是指政府能力的发展和国家的民主化，包含两个变量</a:t>
            </a:r>
            <a:r>
              <a:rPr lang="en-US" altLang="zh-CN" dirty="0"/>
              <a:t>: </a:t>
            </a:r>
          </a:p>
          <a:p>
            <a:r>
              <a:rPr lang="zh-CN" altLang="en-US" dirty="0"/>
              <a:t>政府的权力和效能、公众对政府影响程度。</a:t>
            </a:r>
            <a:endParaRPr lang="en-US" altLang="zh-CN" dirty="0"/>
          </a:p>
          <a:p>
            <a:r>
              <a:rPr lang="zh-CN" altLang="en-US" dirty="0"/>
              <a:t>从政治文化的世俗化、政治结构的分化、次级政治系统的自主性三个方面进行衡量。</a:t>
            </a:r>
          </a:p>
          <a:p>
            <a:endParaRPr lang="zh-CN" altLang="en-US" dirty="0"/>
          </a:p>
        </p:txBody>
      </p:sp>
    </p:spTree>
    <p:extLst>
      <p:ext uri="{BB962C8B-B14F-4D97-AF65-F5344CB8AC3E}">
        <p14:creationId xmlns:p14="http://schemas.microsoft.com/office/powerpoint/2010/main" val="242779702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39991-2758-46E3-8A93-9CF022896332}"/>
              </a:ext>
            </a:extLst>
          </p:cNvPr>
          <p:cNvSpPr>
            <a:spLocks noGrp="1"/>
          </p:cNvSpPr>
          <p:nvPr>
            <p:ph type="title"/>
          </p:nvPr>
        </p:nvSpPr>
        <p:spPr/>
        <p:txBody>
          <a:bodyPr/>
          <a:lstStyle/>
          <a:p>
            <a:r>
              <a:rPr lang="zh-CN" altLang="en-US" b="1" dirty="0"/>
              <a:t>政治发展</a:t>
            </a:r>
            <a:r>
              <a:rPr lang="en-US" altLang="zh-CN" b="1" dirty="0"/>
              <a:t>=</a:t>
            </a:r>
            <a:r>
              <a:rPr lang="zh-CN" altLang="en-US" b="1" dirty="0"/>
              <a:t>制度化（亨廷顿）</a:t>
            </a:r>
          </a:p>
        </p:txBody>
      </p:sp>
      <p:sp>
        <p:nvSpPr>
          <p:cNvPr id="3" name="内容占位符 2">
            <a:extLst>
              <a:ext uri="{FF2B5EF4-FFF2-40B4-BE49-F238E27FC236}">
                <a16:creationId xmlns:a16="http://schemas.microsoft.com/office/drawing/2014/main" id="{D0893149-55D0-4AC9-9F42-4FC28450FA99}"/>
              </a:ext>
            </a:extLst>
          </p:cNvPr>
          <p:cNvSpPr>
            <a:spLocks noGrp="1"/>
          </p:cNvSpPr>
          <p:nvPr>
            <p:ph idx="1"/>
          </p:nvPr>
        </p:nvSpPr>
        <p:spPr/>
        <p:txBody>
          <a:bodyPr/>
          <a:lstStyle/>
          <a:p>
            <a:r>
              <a:rPr lang="zh-CN" altLang="en-US" sz="2400" dirty="0"/>
              <a:t>制度化是组织和程序获取价值观和稳定性的一种进程。任何政治体系的制度化程度都可根据它的那些组织和程序所具备的适应性、复杂性、自治性和内部协调性来衡量。</a:t>
            </a:r>
            <a:endParaRPr lang="en-US" altLang="zh-CN" sz="2400" dirty="0"/>
          </a:p>
          <a:p>
            <a:r>
              <a:rPr lang="zh-CN" altLang="en-US" sz="2400" dirty="0"/>
              <a:t>同样，任何一个组织或程序的制度化水平也可以套用这几个条件加以衡量。</a:t>
            </a:r>
            <a:endParaRPr lang="en-US" altLang="zh-CN" sz="2400" dirty="0"/>
          </a:p>
          <a:p>
            <a:r>
              <a:rPr lang="en-US" altLang="zh-CN" sz="2400" dirty="0"/>
              <a:t>Adaptability,</a:t>
            </a:r>
          </a:p>
          <a:p>
            <a:r>
              <a:rPr lang="en-US" altLang="zh-CN" sz="2400" dirty="0"/>
              <a:t>Complexity</a:t>
            </a:r>
          </a:p>
          <a:p>
            <a:r>
              <a:rPr lang="en-US" altLang="zh-CN" sz="2400" dirty="0"/>
              <a:t>Autonomy</a:t>
            </a:r>
          </a:p>
          <a:p>
            <a:r>
              <a:rPr lang="en-US" altLang="zh-CN" sz="2400" dirty="0"/>
              <a:t>Coherence</a:t>
            </a:r>
          </a:p>
          <a:p>
            <a:endParaRPr lang="en-US" altLang="zh-CN" sz="2400" dirty="0"/>
          </a:p>
          <a:p>
            <a:r>
              <a:rPr lang="zh-CN" altLang="en-US" sz="2400" dirty="0"/>
              <a:t>政治动荡</a:t>
            </a:r>
            <a:r>
              <a:rPr lang="en-US" altLang="zh-CN" sz="2400" dirty="0"/>
              <a:t>=</a:t>
            </a:r>
            <a:r>
              <a:rPr lang="zh-CN" altLang="en-US" sz="2400" dirty="0"/>
              <a:t>政治参与</a:t>
            </a:r>
            <a:r>
              <a:rPr lang="en-US" altLang="zh-CN" sz="2400" dirty="0"/>
              <a:t>/</a:t>
            </a:r>
            <a:r>
              <a:rPr lang="zh-CN" altLang="en-US" sz="2400" dirty="0"/>
              <a:t>制度化，</a:t>
            </a:r>
            <a:r>
              <a:rPr lang="zh-CN" altLang="en-US" sz="2400" dirty="0">
                <a:solidFill>
                  <a:srgbClr val="FF0000"/>
                </a:solidFill>
              </a:rPr>
              <a:t>避免政治衰退</a:t>
            </a:r>
          </a:p>
        </p:txBody>
      </p:sp>
    </p:spTree>
    <p:extLst>
      <p:ext uri="{BB962C8B-B14F-4D97-AF65-F5344CB8AC3E}">
        <p14:creationId xmlns:p14="http://schemas.microsoft.com/office/powerpoint/2010/main" val="157734203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9AFB4-5E28-4960-B69F-247C72BD8B61}"/>
              </a:ext>
            </a:extLst>
          </p:cNvPr>
          <p:cNvSpPr>
            <a:spLocks noGrp="1"/>
          </p:cNvSpPr>
          <p:nvPr>
            <p:ph type="title"/>
          </p:nvPr>
        </p:nvSpPr>
        <p:spPr/>
        <p:txBody>
          <a:bodyPr/>
          <a:lstStyle/>
          <a:p>
            <a:br>
              <a:rPr lang="en-US" altLang="zh-CN" b="1" dirty="0"/>
            </a:br>
            <a:r>
              <a:rPr lang="zh-CN" altLang="en-US" b="1" dirty="0"/>
              <a:t>参与、</a:t>
            </a:r>
            <a:r>
              <a:rPr lang="zh-CN" altLang="en-US" b="1"/>
              <a:t>秩序、统治能力</a:t>
            </a:r>
            <a:r>
              <a:rPr lang="zh-CN" altLang="en-US" b="1" dirty="0"/>
              <a:t>与政治共同体</a:t>
            </a:r>
            <a:br>
              <a:rPr lang="zh-CN" altLang="en-US" dirty="0"/>
            </a:br>
            <a:endParaRPr lang="zh-CN" altLang="en-US" dirty="0"/>
          </a:p>
        </p:txBody>
      </p:sp>
      <p:sp>
        <p:nvSpPr>
          <p:cNvPr id="3" name="内容占位符 2">
            <a:extLst>
              <a:ext uri="{FF2B5EF4-FFF2-40B4-BE49-F238E27FC236}">
                <a16:creationId xmlns:a16="http://schemas.microsoft.com/office/drawing/2014/main" id="{CAA20B06-61B1-4C18-8098-FB96CC814BC8}"/>
              </a:ext>
            </a:extLst>
          </p:cNvPr>
          <p:cNvSpPr>
            <a:spLocks noGrp="1"/>
          </p:cNvSpPr>
          <p:nvPr>
            <p:ph idx="1"/>
          </p:nvPr>
        </p:nvSpPr>
        <p:spPr>
          <a:xfrm>
            <a:off x="609600" y="1600201"/>
            <a:ext cx="4369904" cy="4525963"/>
          </a:xfrm>
        </p:spPr>
        <p:txBody>
          <a:bodyPr/>
          <a:lstStyle/>
          <a:p>
            <a:r>
              <a:rPr lang="zh-CN" altLang="en-US" sz="2800" dirty="0"/>
              <a:t>现代政体区别于传统政体的关键在于民众政治意识和政治介入的幅度，现代政体必须组织广大民众的参与。（塞缪尔</a:t>
            </a:r>
            <a:r>
              <a:rPr lang="en-US" altLang="zh-CN" sz="2800" dirty="0"/>
              <a:t>·</a:t>
            </a:r>
            <a:r>
              <a:rPr lang="zh-CN" altLang="en-US" sz="2800" dirty="0"/>
              <a:t>亨廷顿：</a:t>
            </a:r>
            <a:r>
              <a:rPr lang="en-US" altLang="zh-CN" sz="2800" dirty="0"/>
              <a:t>《</a:t>
            </a:r>
            <a:r>
              <a:rPr lang="zh-CN" altLang="en-US" sz="2800" dirty="0"/>
              <a:t>变化社会中的政治秩序</a:t>
            </a:r>
            <a:r>
              <a:rPr lang="en-US" altLang="zh-CN" sz="2800" dirty="0"/>
              <a:t>》</a:t>
            </a:r>
            <a:r>
              <a:rPr lang="zh-CN" altLang="en-US" sz="2800" dirty="0"/>
              <a:t>，王冠华等译，北京：生活</a:t>
            </a:r>
            <a:r>
              <a:rPr lang="en-US" altLang="zh-CN" sz="2800" dirty="0"/>
              <a:t>·</a:t>
            </a:r>
            <a:r>
              <a:rPr lang="zh-CN" altLang="en-US" sz="2800" dirty="0"/>
              <a:t>读书</a:t>
            </a:r>
            <a:r>
              <a:rPr lang="en-US" altLang="zh-CN" sz="2800" dirty="0"/>
              <a:t>·</a:t>
            </a:r>
            <a:r>
              <a:rPr lang="zh-CN" altLang="en-US" sz="2800" dirty="0"/>
              <a:t>新知三联书店，</a:t>
            </a:r>
            <a:r>
              <a:rPr lang="en-US" altLang="zh-CN" sz="2800" dirty="0"/>
              <a:t>1989 </a:t>
            </a:r>
            <a:r>
              <a:rPr lang="zh-CN" altLang="en-US" sz="2800" dirty="0"/>
              <a:t>年，第</a:t>
            </a:r>
            <a:r>
              <a:rPr lang="en-US" altLang="zh-CN" sz="2800" dirty="0"/>
              <a:t>83 </a:t>
            </a:r>
            <a:r>
              <a:rPr lang="zh-CN" altLang="en-US" sz="2800" dirty="0"/>
              <a:t>页。）</a:t>
            </a:r>
          </a:p>
          <a:p>
            <a:endParaRPr lang="zh-CN" altLang="en-US" dirty="0"/>
          </a:p>
        </p:txBody>
      </p:sp>
      <p:sp>
        <p:nvSpPr>
          <p:cNvPr id="4" name="矩形 3">
            <a:extLst>
              <a:ext uri="{FF2B5EF4-FFF2-40B4-BE49-F238E27FC236}">
                <a16:creationId xmlns:a16="http://schemas.microsoft.com/office/drawing/2014/main" id="{4AC808D5-2694-433F-B888-1489B90A401E}"/>
              </a:ext>
            </a:extLst>
          </p:cNvPr>
          <p:cNvSpPr/>
          <p:nvPr/>
        </p:nvSpPr>
        <p:spPr>
          <a:xfrm>
            <a:off x="6026425" y="1447136"/>
            <a:ext cx="5413514" cy="4832092"/>
          </a:xfrm>
          <a:prstGeom prst="rect">
            <a:avLst/>
          </a:prstGeom>
        </p:spPr>
        <p:txBody>
          <a:bodyPr wrap="square">
            <a:spAutoFit/>
          </a:bodyPr>
          <a:lstStyle/>
          <a:p>
            <a:r>
              <a:rPr lang="en-US" altLang="zh-CN" sz="2800" b="1" dirty="0">
                <a:latin typeface="Times New Roman" panose="02020603050405020304" pitchFamily="18" charset="0"/>
              </a:rPr>
              <a:t>A government with a low level of institutionalization is not just a weak government; it is also a bad government. </a:t>
            </a:r>
            <a:r>
              <a:rPr lang="en-US" altLang="zh-CN" sz="2800" dirty="0">
                <a:latin typeface="Times New Roman" panose="02020603050405020304" pitchFamily="18" charset="0"/>
              </a:rPr>
              <a:t>The function of government is to govern. A weak</a:t>
            </a:r>
          </a:p>
          <a:p>
            <a:r>
              <a:rPr lang="en-US" altLang="zh-CN" sz="2800" dirty="0">
                <a:latin typeface="Times New Roman" panose="02020603050405020304" pitchFamily="18" charset="0"/>
              </a:rPr>
              <a:t>government, a government which lacks authority, fails to perform</a:t>
            </a:r>
          </a:p>
          <a:p>
            <a:r>
              <a:rPr lang="en-US" altLang="zh-CN" sz="2800" dirty="0">
                <a:latin typeface="Times New Roman" panose="02020603050405020304" pitchFamily="18" charset="0"/>
              </a:rPr>
              <a:t>its function </a:t>
            </a:r>
            <a:r>
              <a:rPr lang="en-US" altLang="zh-CN" sz="2800" i="1" dirty="0">
                <a:latin typeface="Times New Roman" panose="02020603050405020304" pitchFamily="18" charset="0"/>
              </a:rPr>
              <a:t>and is immoral </a:t>
            </a:r>
            <a:r>
              <a:rPr lang="en-US" altLang="zh-CN" sz="2800" dirty="0">
                <a:latin typeface="Times New Roman" panose="02020603050405020304" pitchFamily="18" charset="0"/>
              </a:rPr>
              <a:t>in the same sense in which a</a:t>
            </a:r>
          </a:p>
          <a:p>
            <a:r>
              <a:rPr lang="en-US" altLang="zh-CN" sz="2800" dirty="0">
                <a:latin typeface="Times New Roman" panose="02020603050405020304" pitchFamily="18" charset="0"/>
              </a:rPr>
              <a:t>corrupt judge, a cowardly soldier, or an ignorant teacher is immoral.</a:t>
            </a:r>
          </a:p>
        </p:txBody>
      </p:sp>
    </p:spTree>
    <p:extLst>
      <p:ext uri="{BB962C8B-B14F-4D97-AF65-F5344CB8AC3E}">
        <p14:creationId xmlns:p14="http://schemas.microsoft.com/office/powerpoint/2010/main" val="53101328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747D9-7E9B-4CFC-B4D6-1C04CA8F0AA4}"/>
              </a:ext>
            </a:extLst>
          </p:cNvPr>
          <p:cNvSpPr>
            <a:spLocks noGrp="1"/>
          </p:cNvSpPr>
          <p:nvPr>
            <p:ph type="title"/>
          </p:nvPr>
        </p:nvSpPr>
        <p:spPr/>
        <p:txBody>
          <a:bodyPr/>
          <a:lstStyle/>
          <a:p>
            <a:r>
              <a:rPr lang="en-US" altLang="zh-CN" dirty="0"/>
              <a:t>The Overloading of Government</a:t>
            </a:r>
            <a:endParaRPr lang="zh-CN" altLang="en-US" dirty="0"/>
          </a:p>
        </p:txBody>
      </p:sp>
      <p:sp>
        <p:nvSpPr>
          <p:cNvPr id="3" name="内容占位符 2">
            <a:extLst>
              <a:ext uri="{FF2B5EF4-FFF2-40B4-BE49-F238E27FC236}">
                <a16:creationId xmlns:a16="http://schemas.microsoft.com/office/drawing/2014/main" id="{61EDF710-3CC6-47FA-A418-D01FE1544DE6}"/>
              </a:ext>
            </a:extLst>
          </p:cNvPr>
          <p:cNvSpPr>
            <a:spLocks noGrp="1"/>
          </p:cNvSpPr>
          <p:nvPr>
            <p:ph idx="1"/>
          </p:nvPr>
        </p:nvSpPr>
        <p:spPr>
          <a:xfrm>
            <a:off x="387626" y="1600201"/>
            <a:ext cx="11194774" cy="4721086"/>
          </a:xfrm>
        </p:spPr>
        <p:txBody>
          <a:bodyPr/>
          <a:lstStyle/>
          <a:p>
            <a:r>
              <a:rPr lang="en-US" altLang="zh-CN" sz="2800" dirty="0"/>
              <a:t>( 1 ) the involvement of an increasing proportion of the population in political activity; </a:t>
            </a:r>
          </a:p>
          <a:p>
            <a:r>
              <a:rPr lang="en-US" altLang="zh-CN" sz="2800" dirty="0"/>
              <a:t>(2) the development of new groups and of new consciousness on the part of old groups, including youth, regional groups, and ethnic minorities; </a:t>
            </a:r>
          </a:p>
          <a:p>
            <a:r>
              <a:rPr lang="en-US" altLang="zh-CN" sz="2800" dirty="0"/>
              <a:t>(3) the diversification of the political means and tactics which groups use to secure their ends; </a:t>
            </a:r>
          </a:p>
          <a:p>
            <a:r>
              <a:rPr lang="en-US" altLang="zh-CN" sz="2800" dirty="0"/>
              <a:t>(4) an increasing expectation on the part of groups that government has the responsibility to meet their needs; and </a:t>
            </a:r>
          </a:p>
          <a:p>
            <a:r>
              <a:rPr lang="en-US" altLang="zh-CN" sz="2800" dirty="0"/>
              <a:t>(5) an escalation in what they conceive those needs to be.  </a:t>
            </a:r>
            <a:endParaRPr lang="zh-CN" altLang="en-US" sz="2800" dirty="0"/>
          </a:p>
        </p:txBody>
      </p:sp>
    </p:spTree>
    <p:extLst>
      <p:ext uri="{BB962C8B-B14F-4D97-AF65-F5344CB8AC3E}">
        <p14:creationId xmlns:p14="http://schemas.microsoft.com/office/powerpoint/2010/main" val="238524092"/>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D5C94-5DC0-4500-B078-5C0517E6F249}"/>
              </a:ext>
            </a:extLst>
          </p:cNvPr>
          <p:cNvSpPr>
            <a:spLocks noGrp="1"/>
          </p:cNvSpPr>
          <p:nvPr>
            <p:ph type="title"/>
          </p:nvPr>
        </p:nvSpPr>
        <p:spPr/>
        <p:txBody>
          <a:bodyPr/>
          <a:lstStyle/>
          <a:p>
            <a:r>
              <a:rPr lang="zh-CN" altLang="en-US" b="1" dirty="0"/>
              <a:t>政治信任悖论</a:t>
            </a:r>
          </a:p>
        </p:txBody>
      </p:sp>
      <p:sp>
        <p:nvSpPr>
          <p:cNvPr id="3" name="内容占位符 2">
            <a:extLst>
              <a:ext uri="{FF2B5EF4-FFF2-40B4-BE49-F238E27FC236}">
                <a16:creationId xmlns:a16="http://schemas.microsoft.com/office/drawing/2014/main" id="{15BEAC31-F198-482D-A973-25A7E7A990C0}"/>
              </a:ext>
            </a:extLst>
          </p:cNvPr>
          <p:cNvSpPr>
            <a:spLocks noGrp="1"/>
          </p:cNvSpPr>
          <p:nvPr>
            <p:ph idx="1"/>
          </p:nvPr>
        </p:nvSpPr>
        <p:spPr>
          <a:xfrm>
            <a:off x="609599" y="1500809"/>
            <a:ext cx="11337235" cy="4625355"/>
          </a:xfrm>
        </p:spPr>
        <p:txBody>
          <a:bodyPr/>
          <a:lstStyle/>
          <a:p>
            <a:r>
              <a:rPr lang="zh-CN" altLang="en-US" dirty="0"/>
              <a:t>政治参与扩大，而政治信任在下降。</a:t>
            </a:r>
            <a:endParaRPr lang="en-US" altLang="zh-CN" dirty="0"/>
          </a:p>
          <a:p>
            <a:r>
              <a:rPr lang="zh-CN" altLang="en-US" dirty="0"/>
              <a:t>越积极参与政治的人，越对制度不信任</a:t>
            </a:r>
            <a:endParaRPr lang="en-US" altLang="zh-CN" dirty="0"/>
          </a:p>
          <a:p>
            <a:endParaRPr lang="en-US" altLang="zh-CN" dirty="0"/>
          </a:p>
          <a:p>
            <a:r>
              <a:rPr lang="zh-CN" altLang="en-US" dirty="0"/>
              <a:t>政治利益聚焦、输入机构的衰落（政党、总统直辖的机构），而政府中的官僚、管理、执行等“输出”机构在增长。</a:t>
            </a:r>
            <a:endParaRPr lang="en-US" altLang="zh-CN" dirty="0"/>
          </a:p>
          <a:p>
            <a:endParaRPr lang="en-US" altLang="zh-CN" dirty="0"/>
          </a:p>
          <a:p>
            <a:r>
              <a:rPr lang="zh-CN" altLang="en-US" dirty="0">
                <a:solidFill>
                  <a:srgbClr val="FF0000"/>
                </a:solidFill>
              </a:rPr>
              <a:t>要节制使用“民主”，避免民主的“滥用”（</a:t>
            </a:r>
            <a:r>
              <a:rPr lang="en-US" altLang="zh-CN" dirty="0">
                <a:solidFill>
                  <a:srgbClr val="FF0000"/>
                </a:solidFill>
              </a:rPr>
              <a:t>democratic distemper</a:t>
            </a:r>
            <a:r>
              <a:rPr lang="zh-CN" altLang="en-US" dirty="0">
                <a:solidFill>
                  <a:srgbClr val="FF0000"/>
                </a:solidFill>
              </a:rPr>
              <a:t>）。</a:t>
            </a:r>
          </a:p>
        </p:txBody>
      </p:sp>
    </p:spTree>
    <p:extLst>
      <p:ext uri="{BB962C8B-B14F-4D97-AF65-F5344CB8AC3E}">
        <p14:creationId xmlns:p14="http://schemas.microsoft.com/office/powerpoint/2010/main" val="40218599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B3971-D138-4C32-B576-524BD1755B1B}"/>
              </a:ext>
            </a:extLst>
          </p:cNvPr>
          <p:cNvSpPr>
            <a:spLocks noGrp="1"/>
          </p:cNvSpPr>
          <p:nvPr>
            <p:ph type="title"/>
          </p:nvPr>
        </p:nvSpPr>
        <p:spPr/>
        <p:txBody>
          <a:bodyPr/>
          <a:lstStyle/>
          <a:p>
            <a:r>
              <a:rPr lang="zh-CN" altLang="en-US" b="1" dirty="0"/>
              <a:t>美国政治信任的变化</a:t>
            </a:r>
          </a:p>
        </p:txBody>
      </p:sp>
      <p:pic>
        <p:nvPicPr>
          <p:cNvPr id="5" name="内容占位符 4">
            <a:extLst>
              <a:ext uri="{FF2B5EF4-FFF2-40B4-BE49-F238E27FC236}">
                <a16:creationId xmlns:a16="http://schemas.microsoft.com/office/drawing/2014/main" id="{94B79D00-9EE6-436F-9533-5DC47299D1F0}"/>
              </a:ext>
            </a:extLst>
          </p:cNvPr>
          <p:cNvPicPr>
            <a:picLocks noGrp="1" noChangeAspect="1"/>
          </p:cNvPicPr>
          <p:nvPr>
            <p:ph idx="1"/>
          </p:nvPr>
        </p:nvPicPr>
        <p:blipFill>
          <a:blip r:embed="rId3"/>
          <a:stretch>
            <a:fillRect/>
          </a:stretch>
        </p:blipFill>
        <p:spPr>
          <a:xfrm>
            <a:off x="675861" y="1351722"/>
            <a:ext cx="10585174" cy="5436703"/>
          </a:xfrm>
          <a:prstGeom prst="rect">
            <a:avLst/>
          </a:prstGeom>
        </p:spPr>
      </p:pic>
    </p:spTree>
    <p:extLst>
      <p:ext uri="{BB962C8B-B14F-4D97-AF65-F5344CB8AC3E}">
        <p14:creationId xmlns:p14="http://schemas.microsoft.com/office/powerpoint/2010/main" val="6680037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61720-8CFA-4EE0-B931-3D266D357BA5}"/>
              </a:ext>
            </a:extLst>
          </p:cNvPr>
          <p:cNvSpPr>
            <a:spLocks noGrp="1"/>
          </p:cNvSpPr>
          <p:nvPr>
            <p:ph type="title"/>
          </p:nvPr>
        </p:nvSpPr>
        <p:spPr/>
        <p:txBody>
          <a:bodyPr/>
          <a:lstStyle/>
          <a:p>
            <a:r>
              <a:rPr lang="zh-CN" altLang="en-US" dirty="0"/>
              <a:t>政治发展的“累积性”</a:t>
            </a:r>
          </a:p>
        </p:txBody>
      </p:sp>
      <p:sp>
        <p:nvSpPr>
          <p:cNvPr id="3" name="内容占位符 2">
            <a:extLst>
              <a:ext uri="{FF2B5EF4-FFF2-40B4-BE49-F238E27FC236}">
                <a16:creationId xmlns:a16="http://schemas.microsoft.com/office/drawing/2014/main" id="{554C9058-B231-44A2-8DAB-3C23B1B8CD28}"/>
              </a:ext>
            </a:extLst>
          </p:cNvPr>
          <p:cNvSpPr>
            <a:spLocks noGrp="1"/>
          </p:cNvSpPr>
          <p:nvPr>
            <p:ph idx="1"/>
          </p:nvPr>
        </p:nvSpPr>
        <p:spPr/>
        <p:txBody>
          <a:bodyPr/>
          <a:lstStyle/>
          <a:p>
            <a:r>
              <a:rPr lang="zh-CN" altLang="en-US" dirty="0"/>
              <a:t>政治发展目标的同步“发生”</a:t>
            </a:r>
            <a:endParaRPr lang="en-US" altLang="zh-CN" dirty="0"/>
          </a:p>
          <a:p>
            <a:endParaRPr lang="en-US" altLang="zh-CN" dirty="0"/>
          </a:p>
          <a:p>
            <a:r>
              <a:rPr lang="en-US" altLang="zh-CN" dirty="0"/>
              <a:t>“A major problem in the new nations today is the </a:t>
            </a:r>
            <a:r>
              <a:rPr lang="en-US" altLang="zh-CN" dirty="0">
                <a:solidFill>
                  <a:srgbClr val="FF0000"/>
                </a:solidFill>
              </a:rPr>
              <a:t>cumulative revolutions </a:t>
            </a:r>
            <a:r>
              <a:rPr lang="en-US" altLang="zh-CN" dirty="0"/>
              <a:t>they must face. People demand participation, national unity, economic betterment, law and order-simultaneously and immediately”</a:t>
            </a:r>
            <a:r>
              <a:rPr lang="zh-CN" altLang="en-US" dirty="0"/>
              <a:t>（</a:t>
            </a:r>
            <a:r>
              <a:rPr lang="en-US" altLang="zh-CN" dirty="0"/>
              <a:t>Almond and Powell</a:t>
            </a:r>
            <a:r>
              <a:rPr lang="zh-CN" altLang="en-US" dirty="0"/>
              <a:t>）</a:t>
            </a:r>
            <a:r>
              <a:rPr lang="en-US" altLang="zh-CN" dirty="0"/>
              <a:t> </a:t>
            </a:r>
            <a:endParaRPr lang="zh-CN" altLang="en-US" dirty="0"/>
          </a:p>
        </p:txBody>
      </p:sp>
    </p:spTree>
    <p:extLst>
      <p:ext uri="{BB962C8B-B14F-4D97-AF65-F5344CB8AC3E}">
        <p14:creationId xmlns:p14="http://schemas.microsoft.com/office/powerpoint/2010/main" val="338385058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63DEF-E5EA-42F9-BE15-971DAFFA1BB1}"/>
              </a:ext>
            </a:extLst>
          </p:cNvPr>
          <p:cNvSpPr>
            <a:spLocks noGrp="1"/>
          </p:cNvSpPr>
          <p:nvPr>
            <p:ph type="title"/>
          </p:nvPr>
        </p:nvSpPr>
        <p:spPr/>
        <p:txBody>
          <a:bodyPr/>
          <a:lstStyle/>
          <a:p>
            <a:r>
              <a:rPr lang="en-US" altLang="zh-CN" dirty="0"/>
              <a:t>2008</a:t>
            </a:r>
            <a:r>
              <a:rPr lang="zh-CN" altLang="en-US" dirty="0"/>
              <a:t>年全球金融危机</a:t>
            </a:r>
          </a:p>
        </p:txBody>
      </p:sp>
      <p:sp>
        <p:nvSpPr>
          <p:cNvPr id="3" name="内容占位符 2">
            <a:extLst>
              <a:ext uri="{FF2B5EF4-FFF2-40B4-BE49-F238E27FC236}">
                <a16:creationId xmlns:a16="http://schemas.microsoft.com/office/drawing/2014/main" id="{22D520B5-5965-4F0E-999B-7BF2E005228C}"/>
              </a:ext>
            </a:extLst>
          </p:cNvPr>
          <p:cNvSpPr>
            <a:spLocks noGrp="1"/>
          </p:cNvSpPr>
          <p:nvPr>
            <p:ph idx="1"/>
          </p:nvPr>
        </p:nvSpPr>
        <p:spPr>
          <a:xfrm>
            <a:off x="609600" y="1600201"/>
            <a:ext cx="5055704" cy="4525963"/>
          </a:xfrm>
        </p:spPr>
        <p:txBody>
          <a:bodyPr/>
          <a:lstStyle/>
          <a:p>
            <a:r>
              <a:rPr lang="zh-CN" altLang="en-US" dirty="0"/>
              <a:t>陆克文：此次全球金融危机已向人们表明：这是一场涉及体制、理论和意识形态领域的危机。它让人们开始质疑过去</a:t>
            </a:r>
            <a:r>
              <a:rPr lang="en-US" altLang="zh-CN" dirty="0"/>
              <a:t>30</a:t>
            </a:r>
            <a:r>
              <a:rPr lang="zh-CN" altLang="en-US" dirty="0"/>
              <a:t>年以来盛行的新自由经济理论</a:t>
            </a:r>
            <a:r>
              <a:rPr lang="en-US" altLang="zh-CN" dirty="0"/>
              <a:t>——</a:t>
            </a:r>
            <a:r>
              <a:rPr lang="zh-CN" altLang="en-US" dirty="0"/>
              <a:t>在此理论基础上建立的国家和全球监管框架是如此不堪一击，根本无法阻止经济重创造访全球。</a:t>
            </a:r>
          </a:p>
        </p:txBody>
      </p:sp>
      <p:pic>
        <p:nvPicPr>
          <p:cNvPr id="4" name="图片 3">
            <a:extLst>
              <a:ext uri="{FF2B5EF4-FFF2-40B4-BE49-F238E27FC236}">
                <a16:creationId xmlns:a16="http://schemas.microsoft.com/office/drawing/2014/main" id="{EC674CA0-2AF8-4AC2-BE64-EBA67C8F2C34}"/>
              </a:ext>
            </a:extLst>
          </p:cNvPr>
          <p:cNvPicPr>
            <a:picLocks noChangeAspect="1"/>
          </p:cNvPicPr>
          <p:nvPr/>
        </p:nvPicPr>
        <p:blipFill>
          <a:blip r:embed="rId3"/>
          <a:stretch>
            <a:fillRect/>
          </a:stretch>
        </p:blipFill>
        <p:spPr>
          <a:xfrm>
            <a:off x="5938388" y="2991679"/>
            <a:ext cx="5264876" cy="3366880"/>
          </a:xfrm>
          <a:prstGeom prst="rect">
            <a:avLst/>
          </a:prstGeom>
        </p:spPr>
      </p:pic>
    </p:spTree>
    <p:extLst>
      <p:ext uri="{BB962C8B-B14F-4D97-AF65-F5344CB8AC3E}">
        <p14:creationId xmlns:p14="http://schemas.microsoft.com/office/powerpoint/2010/main" val="388394521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70B7B-13F3-42F2-A0D3-EA862D1885F5}"/>
              </a:ext>
            </a:extLst>
          </p:cNvPr>
          <p:cNvSpPr>
            <a:spLocks noGrp="1"/>
          </p:cNvSpPr>
          <p:nvPr>
            <p:ph type="title"/>
          </p:nvPr>
        </p:nvSpPr>
        <p:spPr/>
        <p:txBody>
          <a:bodyPr/>
          <a:lstStyle/>
          <a:p>
            <a:r>
              <a:rPr lang="zh-CN" altLang="en-US" dirty="0"/>
              <a:t>政治发展的目的：避免政治衰败</a:t>
            </a:r>
          </a:p>
        </p:txBody>
      </p:sp>
      <p:sp>
        <p:nvSpPr>
          <p:cNvPr id="5" name="内容占位符 4">
            <a:extLst>
              <a:ext uri="{FF2B5EF4-FFF2-40B4-BE49-F238E27FC236}">
                <a16:creationId xmlns:a16="http://schemas.microsoft.com/office/drawing/2014/main" id="{83DEDD9C-2496-4E73-90F4-C7FD882623EF}"/>
              </a:ext>
            </a:extLst>
          </p:cNvPr>
          <p:cNvSpPr>
            <a:spLocks noGrp="1"/>
          </p:cNvSpPr>
          <p:nvPr>
            <p:ph idx="1"/>
          </p:nvPr>
        </p:nvSpPr>
        <p:spPr/>
        <p:txBody>
          <a:bodyPr/>
          <a:lstStyle/>
          <a:p>
            <a:r>
              <a:rPr lang="zh-CN" altLang="en-US" dirty="0"/>
              <a:t>政治发展是政治制度随着时间的变化</a:t>
            </a:r>
            <a:endParaRPr lang="en-US" altLang="zh-CN" dirty="0"/>
          </a:p>
          <a:p>
            <a:r>
              <a:rPr lang="zh-CN" altLang="en-US" dirty="0"/>
              <a:t>制度的进化，不是靠遗产，而是靠文化</a:t>
            </a:r>
            <a:endParaRPr lang="en-US" altLang="zh-CN" dirty="0"/>
          </a:p>
          <a:p>
            <a:endParaRPr lang="zh-CN" altLang="en-US" dirty="0"/>
          </a:p>
        </p:txBody>
      </p:sp>
      <p:pic>
        <p:nvPicPr>
          <p:cNvPr id="6" name="图片 5">
            <a:extLst>
              <a:ext uri="{FF2B5EF4-FFF2-40B4-BE49-F238E27FC236}">
                <a16:creationId xmlns:a16="http://schemas.microsoft.com/office/drawing/2014/main" id="{B3B89E65-988E-4BAF-A722-BE4E418279A7}"/>
              </a:ext>
            </a:extLst>
          </p:cNvPr>
          <p:cNvPicPr>
            <a:picLocks noChangeAspect="1"/>
          </p:cNvPicPr>
          <p:nvPr/>
        </p:nvPicPr>
        <p:blipFill>
          <a:blip r:embed="rId3"/>
          <a:stretch>
            <a:fillRect/>
          </a:stretch>
        </p:blipFill>
        <p:spPr>
          <a:xfrm>
            <a:off x="1013105" y="4776511"/>
            <a:ext cx="9575966" cy="1338160"/>
          </a:xfrm>
          <a:prstGeom prst="rect">
            <a:avLst/>
          </a:prstGeom>
        </p:spPr>
      </p:pic>
      <p:pic>
        <p:nvPicPr>
          <p:cNvPr id="8" name="图片 7">
            <a:extLst>
              <a:ext uri="{FF2B5EF4-FFF2-40B4-BE49-F238E27FC236}">
                <a16:creationId xmlns:a16="http://schemas.microsoft.com/office/drawing/2014/main" id="{F04CCD01-CB0F-43DB-8D29-BD0B9D628DB6}"/>
              </a:ext>
            </a:extLst>
          </p:cNvPr>
          <p:cNvPicPr>
            <a:picLocks noChangeAspect="1"/>
          </p:cNvPicPr>
          <p:nvPr/>
        </p:nvPicPr>
        <p:blipFill>
          <a:blip r:embed="rId4"/>
          <a:stretch>
            <a:fillRect/>
          </a:stretch>
        </p:blipFill>
        <p:spPr>
          <a:xfrm>
            <a:off x="1013105" y="3011078"/>
            <a:ext cx="9382539" cy="1630496"/>
          </a:xfrm>
          <a:prstGeom prst="rect">
            <a:avLst/>
          </a:prstGeom>
        </p:spPr>
      </p:pic>
      <p:sp>
        <p:nvSpPr>
          <p:cNvPr id="3" name="矩形 2">
            <a:extLst>
              <a:ext uri="{FF2B5EF4-FFF2-40B4-BE49-F238E27FC236}">
                <a16:creationId xmlns:a16="http://schemas.microsoft.com/office/drawing/2014/main" id="{48681E8E-9C59-456B-963F-7F18B9EEDA51}"/>
              </a:ext>
            </a:extLst>
          </p:cNvPr>
          <p:cNvSpPr/>
          <p:nvPr/>
        </p:nvSpPr>
        <p:spPr>
          <a:xfrm>
            <a:off x="8189843" y="1803361"/>
            <a:ext cx="3392557" cy="707886"/>
          </a:xfrm>
          <a:prstGeom prst="rect">
            <a:avLst/>
          </a:prstGeom>
        </p:spPr>
        <p:txBody>
          <a:bodyPr wrap="square">
            <a:spAutoFit/>
          </a:bodyPr>
          <a:lstStyle/>
          <a:p>
            <a:r>
              <a:rPr lang="zh-CN" altLang="en-US" sz="2000" b="1" dirty="0"/>
              <a:t>政治衰败的原因：不适合新形势裙带化</a:t>
            </a:r>
            <a:r>
              <a:rPr lang="en-US" altLang="zh-CN" sz="2000" b="1" dirty="0"/>
              <a:t>/</a:t>
            </a:r>
            <a:r>
              <a:rPr lang="zh-CN" altLang="en-US" sz="2000" b="1" dirty="0"/>
              <a:t>家族化</a:t>
            </a:r>
          </a:p>
        </p:txBody>
      </p:sp>
    </p:spTree>
    <p:extLst>
      <p:ext uri="{BB962C8B-B14F-4D97-AF65-F5344CB8AC3E}">
        <p14:creationId xmlns:p14="http://schemas.microsoft.com/office/powerpoint/2010/main" val="427748394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F0F17-DFEA-4C47-AEFE-2FF2C6B92A52}"/>
              </a:ext>
            </a:extLst>
          </p:cNvPr>
          <p:cNvSpPr>
            <a:spLocks noGrp="1"/>
          </p:cNvSpPr>
          <p:nvPr>
            <p:ph type="title"/>
          </p:nvPr>
        </p:nvSpPr>
        <p:spPr/>
        <p:txBody>
          <a:bodyPr/>
          <a:lstStyle/>
          <a:p>
            <a:r>
              <a:rPr lang="zh-CN" altLang="en-US" b="1" dirty="0"/>
              <a:t>对第一波的批判：种族中心论、价值模糊论与美国扩张论</a:t>
            </a:r>
          </a:p>
        </p:txBody>
      </p:sp>
      <p:sp>
        <p:nvSpPr>
          <p:cNvPr id="3" name="内容占位符 2">
            <a:extLst>
              <a:ext uri="{FF2B5EF4-FFF2-40B4-BE49-F238E27FC236}">
                <a16:creationId xmlns:a16="http://schemas.microsoft.com/office/drawing/2014/main" id="{DE909D2C-44B4-4CB6-BC0A-51BE667B2567}"/>
              </a:ext>
            </a:extLst>
          </p:cNvPr>
          <p:cNvSpPr>
            <a:spLocks noGrp="1"/>
          </p:cNvSpPr>
          <p:nvPr>
            <p:ph idx="1"/>
          </p:nvPr>
        </p:nvSpPr>
        <p:spPr>
          <a:xfrm>
            <a:off x="609600" y="1600201"/>
            <a:ext cx="11118574" cy="4525963"/>
          </a:xfrm>
        </p:spPr>
        <p:txBody>
          <a:bodyPr/>
          <a:lstStyle/>
          <a:p>
            <a:r>
              <a:rPr lang="zh-CN" altLang="en-US" dirty="0"/>
              <a:t>英国政体</a:t>
            </a:r>
            <a:endParaRPr lang="en-US" altLang="zh-CN" dirty="0"/>
          </a:p>
          <a:p>
            <a:r>
              <a:rPr lang="zh-CN" altLang="en-US" dirty="0"/>
              <a:t>法国政体</a:t>
            </a:r>
            <a:endParaRPr lang="en-US" altLang="zh-CN" dirty="0"/>
          </a:p>
          <a:p>
            <a:r>
              <a:rPr lang="zh-CN" altLang="en-US" dirty="0"/>
              <a:t>德国政体</a:t>
            </a:r>
            <a:endParaRPr lang="en-US" altLang="zh-CN" dirty="0"/>
          </a:p>
          <a:p>
            <a:r>
              <a:rPr lang="zh-CN" altLang="en-US" dirty="0"/>
              <a:t>美国政体</a:t>
            </a:r>
            <a:endParaRPr lang="en-US" altLang="zh-CN" dirty="0"/>
          </a:p>
          <a:p>
            <a:r>
              <a:rPr lang="zh-CN" altLang="en-US" dirty="0"/>
              <a:t>议会制</a:t>
            </a:r>
            <a:r>
              <a:rPr lang="en-US" altLang="zh-CN" dirty="0"/>
              <a:t>Vs</a:t>
            </a:r>
            <a:r>
              <a:rPr lang="zh-CN" altLang="en-US" dirty="0"/>
              <a:t>总统制</a:t>
            </a:r>
          </a:p>
        </p:txBody>
      </p:sp>
      <p:sp>
        <p:nvSpPr>
          <p:cNvPr id="4" name="矩形 3">
            <a:extLst>
              <a:ext uri="{FF2B5EF4-FFF2-40B4-BE49-F238E27FC236}">
                <a16:creationId xmlns:a16="http://schemas.microsoft.com/office/drawing/2014/main" id="{9E54BCE1-26AA-40AA-AA4D-84691FCC1357}"/>
              </a:ext>
            </a:extLst>
          </p:cNvPr>
          <p:cNvSpPr/>
          <p:nvPr/>
        </p:nvSpPr>
        <p:spPr>
          <a:xfrm>
            <a:off x="6927573" y="1818861"/>
            <a:ext cx="4658047" cy="3416320"/>
          </a:xfrm>
          <a:prstGeom prst="rect">
            <a:avLst/>
          </a:prstGeom>
        </p:spPr>
        <p:txBody>
          <a:bodyPr wrap="square">
            <a:spAutoFit/>
          </a:bodyPr>
          <a:lstStyle/>
          <a:p>
            <a:r>
              <a:rPr lang="en-US" altLang="zh-CN" sz="2400" dirty="0">
                <a:latin typeface="Times New Roman" panose="02020603050405020304" pitchFamily="18" charset="0"/>
              </a:rPr>
              <a:t>"As a result of Western political and cultural hegemony, the ethnocentric notion has been encouraged that only the West's political development represents a valid model" (</a:t>
            </a:r>
            <a:r>
              <a:rPr lang="en-US" altLang="zh-CN" sz="2400" dirty="0" err="1">
                <a:latin typeface="Times New Roman" panose="02020603050405020304" pitchFamily="18" charset="0"/>
              </a:rPr>
              <a:t>Kesselman</a:t>
            </a:r>
            <a:r>
              <a:rPr lang="en-US" altLang="zh-CN" sz="2400" dirty="0">
                <a:latin typeface="Times New Roman" panose="02020603050405020304" pitchFamily="18" charset="0"/>
              </a:rPr>
              <a:t> 1973, 153). The idea of development in this view could be no more than one element of cold war ideology.</a:t>
            </a:r>
          </a:p>
        </p:txBody>
      </p:sp>
      <p:sp>
        <p:nvSpPr>
          <p:cNvPr id="5" name="矩形 4">
            <a:extLst>
              <a:ext uri="{FF2B5EF4-FFF2-40B4-BE49-F238E27FC236}">
                <a16:creationId xmlns:a16="http://schemas.microsoft.com/office/drawing/2014/main" id="{7188E60A-D5FA-43F3-883D-A3AEB9ED7144}"/>
              </a:ext>
            </a:extLst>
          </p:cNvPr>
          <p:cNvSpPr/>
          <p:nvPr/>
        </p:nvSpPr>
        <p:spPr>
          <a:xfrm>
            <a:off x="834887" y="5453841"/>
            <a:ext cx="6639340" cy="830997"/>
          </a:xfrm>
          <a:prstGeom prst="rect">
            <a:avLst/>
          </a:prstGeom>
        </p:spPr>
        <p:txBody>
          <a:bodyPr wrap="square">
            <a:spAutoFit/>
          </a:bodyPr>
          <a:lstStyle/>
          <a:p>
            <a:r>
              <a:rPr lang="en-US" altLang="zh-CN" sz="2400" dirty="0"/>
              <a:t>an appropriate concern of American Foreign AID Program</a:t>
            </a:r>
            <a:endParaRPr lang="zh-CN" altLang="en-US" sz="2400" dirty="0"/>
          </a:p>
        </p:txBody>
      </p:sp>
    </p:spTree>
    <p:extLst>
      <p:ext uri="{BB962C8B-B14F-4D97-AF65-F5344CB8AC3E}">
        <p14:creationId xmlns:p14="http://schemas.microsoft.com/office/powerpoint/2010/main" val="204911624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A38EA-3929-4D68-8789-0BDB5BCCB761}"/>
              </a:ext>
            </a:extLst>
          </p:cNvPr>
          <p:cNvSpPr>
            <a:spLocks noGrp="1"/>
          </p:cNvSpPr>
          <p:nvPr>
            <p:ph type="title"/>
          </p:nvPr>
        </p:nvSpPr>
        <p:spPr/>
        <p:txBody>
          <a:bodyPr/>
          <a:lstStyle/>
          <a:p>
            <a:r>
              <a:rPr lang="zh-CN" altLang="en-US" b="1" dirty="0"/>
              <a:t>第二波政治发展理论：民主化</a:t>
            </a:r>
          </a:p>
        </p:txBody>
      </p:sp>
      <p:sp>
        <p:nvSpPr>
          <p:cNvPr id="3" name="内容占位符 2">
            <a:extLst>
              <a:ext uri="{FF2B5EF4-FFF2-40B4-BE49-F238E27FC236}">
                <a16:creationId xmlns:a16="http://schemas.microsoft.com/office/drawing/2014/main" id="{58FB8149-6CE9-4983-A431-5819840306D8}"/>
              </a:ext>
            </a:extLst>
          </p:cNvPr>
          <p:cNvSpPr>
            <a:spLocks noGrp="1"/>
          </p:cNvSpPr>
          <p:nvPr>
            <p:ph idx="1"/>
          </p:nvPr>
        </p:nvSpPr>
        <p:spPr>
          <a:xfrm>
            <a:off x="248019" y="1600201"/>
            <a:ext cx="5317894" cy="4525963"/>
          </a:xfrm>
        </p:spPr>
        <p:txBody>
          <a:bodyPr/>
          <a:lstStyle/>
          <a:p>
            <a:r>
              <a:rPr lang="zh-CN" altLang="en-US" sz="2000" dirty="0"/>
              <a:t>第一波民主化始于 </a:t>
            </a:r>
            <a:r>
              <a:rPr lang="en-US" altLang="zh-CN" sz="2000" dirty="0"/>
              <a:t>19 </a:t>
            </a:r>
            <a:r>
              <a:rPr lang="zh-CN" altLang="en-US" sz="2000" dirty="0"/>
              <a:t>世纪初的美国和法国，到 </a:t>
            </a:r>
            <a:r>
              <a:rPr lang="en-US" altLang="zh-CN" sz="2000" dirty="0"/>
              <a:t>20 </a:t>
            </a:r>
            <a:r>
              <a:rPr lang="zh-CN" altLang="en-US" sz="2000" dirty="0"/>
              <a:t>世纪 </a:t>
            </a:r>
            <a:r>
              <a:rPr lang="en-US" altLang="zh-CN" sz="2000" dirty="0"/>
              <a:t>20 </a:t>
            </a:r>
            <a:r>
              <a:rPr lang="zh-CN" altLang="en-US" sz="2000" dirty="0"/>
              <a:t>年代促成 </a:t>
            </a:r>
            <a:r>
              <a:rPr lang="en-US" altLang="zh-CN" sz="2000" dirty="0"/>
              <a:t>30 </a:t>
            </a:r>
            <a:r>
              <a:rPr lang="zh-CN" altLang="en-US" sz="2000" dirty="0"/>
              <a:t>个民主国家的创建和发展</a:t>
            </a:r>
            <a:r>
              <a:rPr lang="en-US" altLang="zh-CN" sz="2000" dirty="0"/>
              <a:t>( 1828 </a:t>
            </a:r>
            <a:r>
              <a:rPr lang="zh-CN" altLang="en-US" sz="2000" dirty="0"/>
              <a:t>～ </a:t>
            </a:r>
            <a:r>
              <a:rPr lang="en-US" altLang="zh-CN" sz="2000" dirty="0"/>
              <a:t>1926 </a:t>
            </a:r>
            <a:r>
              <a:rPr lang="zh-CN" altLang="en-US" sz="2000" dirty="0"/>
              <a:t>年</a:t>
            </a:r>
            <a:r>
              <a:rPr lang="en-US" altLang="zh-CN" sz="2000" dirty="0"/>
              <a:t>) </a:t>
            </a:r>
            <a:r>
              <a:rPr lang="zh-CN" altLang="en-US" sz="2000" dirty="0"/>
              <a:t>。</a:t>
            </a:r>
          </a:p>
          <a:p>
            <a:r>
              <a:rPr lang="zh-CN" altLang="en-US" sz="2000" dirty="0"/>
              <a:t>第二波民主化从第二次世界大战结束后的西欧开始至 </a:t>
            </a:r>
            <a:r>
              <a:rPr lang="en-US" altLang="zh-CN" sz="2000" dirty="0"/>
              <a:t>20 </a:t>
            </a:r>
            <a:r>
              <a:rPr lang="zh-CN" altLang="en-US" sz="2000" dirty="0"/>
              <a:t>世纪中叶</a:t>
            </a:r>
            <a:r>
              <a:rPr lang="en-US" altLang="zh-CN" sz="2000" dirty="0"/>
              <a:t>( 1943 </a:t>
            </a:r>
            <a:r>
              <a:rPr lang="zh-CN" altLang="en-US" sz="2000" dirty="0"/>
              <a:t>～ </a:t>
            </a:r>
            <a:r>
              <a:rPr lang="en-US" altLang="zh-CN" sz="2000" dirty="0"/>
              <a:t>1962 </a:t>
            </a:r>
            <a:r>
              <a:rPr lang="zh-CN" altLang="en-US" sz="2000" dirty="0"/>
              <a:t>年</a:t>
            </a:r>
            <a:r>
              <a:rPr lang="en-US" altLang="zh-CN" sz="2000" dirty="0"/>
              <a:t>) </a:t>
            </a:r>
            <a:r>
              <a:rPr lang="zh-CN" altLang="en-US" sz="2000" dirty="0"/>
              <a:t>，民主国家的数量增加到 </a:t>
            </a:r>
            <a:r>
              <a:rPr lang="en-US" altLang="zh-CN" sz="2000" dirty="0"/>
              <a:t>30 </a:t>
            </a:r>
            <a:r>
              <a:rPr lang="zh-CN" altLang="en-US" sz="2000" dirty="0"/>
              <a:t>个以上。</a:t>
            </a:r>
          </a:p>
          <a:p>
            <a:r>
              <a:rPr lang="zh-CN" altLang="en-US" sz="2000" dirty="0"/>
              <a:t>始于 </a:t>
            </a:r>
            <a:r>
              <a:rPr lang="en-US" altLang="zh-CN" sz="2000" dirty="0"/>
              <a:t>1974 </a:t>
            </a:r>
            <a:r>
              <a:rPr lang="zh-CN" altLang="en-US" sz="2000" dirty="0"/>
              <a:t>年的葡萄牙、西班牙等国的第三波民主化浪潮则将民主推广到西方世界以外，在速度、规模和程度上都远远超出了前两波民主化，带来很多新的课题。</a:t>
            </a:r>
            <a:r>
              <a:rPr lang="en-US" altLang="zh-CN" sz="2000" dirty="0"/>
              <a:t>1974 </a:t>
            </a:r>
            <a:r>
              <a:rPr lang="zh-CN" altLang="en-US" sz="2000" dirty="0"/>
              <a:t>年至 </a:t>
            </a:r>
            <a:r>
              <a:rPr lang="en-US" altLang="zh-CN" sz="2000" dirty="0"/>
              <a:t>1980 </a:t>
            </a:r>
            <a:r>
              <a:rPr lang="zh-CN" altLang="en-US" sz="2000" dirty="0"/>
              <a:t>年，民主国家的数量从 </a:t>
            </a:r>
            <a:r>
              <a:rPr lang="en-US" altLang="zh-CN" sz="2000" dirty="0"/>
              <a:t>40 </a:t>
            </a:r>
            <a:r>
              <a:rPr lang="zh-CN" altLang="en-US" sz="2000" dirty="0"/>
              <a:t>个增加到 </a:t>
            </a:r>
            <a:r>
              <a:rPr lang="en-US" altLang="zh-CN" sz="2000" dirty="0"/>
              <a:t>44 </a:t>
            </a:r>
            <a:r>
              <a:rPr lang="zh-CN" altLang="en-US" sz="2000" dirty="0"/>
              <a:t>个，其中新生的民主国家大都是人口、国家实力非常小的小国。</a:t>
            </a:r>
          </a:p>
          <a:p>
            <a:endParaRPr lang="zh-CN" altLang="en-US" dirty="0"/>
          </a:p>
        </p:txBody>
      </p:sp>
      <p:pic>
        <p:nvPicPr>
          <p:cNvPr id="4" name="图片 3">
            <a:extLst>
              <a:ext uri="{FF2B5EF4-FFF2-40B4-BE49-F238E27FC236}">
                <a16:creationId xmlns:a16="http://schemas.microsoft.com/office/drawing/2014/main" id="{BC95CF42-113A-4A74-912E-C9D4D4B8DC25}"/>
              </a:ext>
            </a:extLst>
          </p:cNvPr>
          <p:cNvPicPr>
            <a:picLocks noChangeAspect="1"/>
          </p:cNvPicPr>
          <p:nvPr/>
        </p:nvPicPr>
        <p:blipFill>
          <a:blip r:embed="rId3"/>
          <a:stretch>
            <a:fillRect/>
          </a:stretch>
        </p:blipFill>
        <p:spPr>
          <a:xfrm>
            <a:off x="5764696" y="2077278"/>
            <a:ext cx="6179285" cy="4357273"/>
          </a:xfrm>
          <a:prstGeom prst="rect">
            <a:avLst/>
          </a:prstGeom>
        </p:spPr>
      </p:pic>
    </p:spTree>
    <p:extLst>
      <p:ext uri="{BB962C8B-B14F-4D97-AF65-F5344CB8AC3E}">
        <p14:creationId xmlns:p14="http://schemas.microsoft.com/office/powerpoint/2010/main" val="38056358"/>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70194-A644-41CD-B5E1-18BEA2527B9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F7A3B70-89C3-41B1-8D10-12D23267457E}"/>
              </a:ext>
            </a:extLst>
          </p:cNvPr>
          <p:cNvSpPr>
            <a:spLocks noGrp="1"/>
          </p:cNvSpPr>
          <p:nvPr>
            <p:ph idx="1"/>
          </p:nvPr>
        </p:nvSpPr>
        <p:spPr/>
        <p:txBody>
          <a:bodyPr/>
          <a:lstStyle/>
          <a:p>
            <a:r>
              <a:rPr lang="en-US" altLang="zh-CN" sz="2400" dirty="0"/>
              <a:t>1989 </a:t>
            </a:r>
            <a:r>
              <a:rPr lang="zh-CN" altLang="en-US" sz="2400" dirty="0"/>
              <a:t>年是第三波民主化第二阶段的起点。波兰、匈牙利、罗马尼亚等东欧国家以及俄罗斯、前苏联加盟共和国进行了民主化，其中一些建立了民主体制。苏联、东欧地区的政治变革对处于独裁政权统治之下的非洲国家产生了示范效应。到 </a:t>
            </a:r>
            <a:r>
              <a:rPr lang="en-US" altLang="zh-CN" sz="2400" dirty="0"/>
              <a:t>20 </a:t>
            </a:r>
            <a:r>
              <a:rPr lang="zh-CN" altLang="en-US" sz="2400" dirty="0"/>
              <a:t>世纪 </a:t>
            </a:r>
            <a:r>
              <a:rPr lang="en-US" altLang="zh-CN" sz="2400" dirty="0"/>
              <a:t>90 </a:t>
            </a:r>
            <a:r>
              <a:rPr lang="zh-CN" altLang="en-US" sz="2400" dirty="0"/>
              <a:t>年代中期，南非等 </a:t>
            </a:r>
            <a:r>
              <a:rPr lang="en-US" altLang="zh-CN" sz="2400" dirty="0"/>
              <a:t>26 </a:t>
            </a:r>
            <a:r>
              <a:rPr lang="zh-CN" altLang="en-US" sz="2400" dirty="0"/>
              <a:t>个国家在结束军人统治、个人独裁政权之后，确立了基本的民主制度。在很多西方学者看来，第三波延伸至 </a:t>
            </a:r>
            <a:r>
              <a:rPr lang="en-US" altLang="zh-CN" sz="2400" dirty="0"/>
              <a:t>21</a:t>
            </a:r>
            <a:r>
              <a:rPr lang="zh-CN" altLang="en-US" sz="2400" dirty="0"/>
              <a:t>世纪，一些后共产主义国家</a:t>
            </a:r>
            <a:r>
              <a:rPr lang="en-US" altLang="zh-CN" sz="2400" dirty="0"/>
              <a:t>( </a:t>
            </a:r>
            <a:r>
              <a:rPr lang="zh-CN" altLang="en-US" sz="2400" dirty="0"/>
              <a:t>如格鲁吉亚、乌克兰</a:t>
            </a:r>
            <a:r>
              <a:rPr lang="en-US" altLang="zh-CN" sz="2400" dirty="0"/>
              <a:t>) </a:t>
            </a:r>
            <a:r>
              <a:rPr lang="zh-CN" altLang="en-US" sz="2400" dirty="0"/>
              <a:t>出现的颜色革命，通过结束本国的威权统治，重建了一度在苏东剧变后政治转型过程中陷于崩溃的民主制度。此外，</a:t>
            </a:r>
            <a:r>
              <a:rPr lang="en-US" altLang="zh-CN" sz="2400" dirty="0"/>
              <a:t>2010 </a:t>
            </a:r>
            <a:r>
              <a:rPr lang="zh-CN" altLang="en-US" sz="2400" dirty="0"/>
              <a:t>年底爆发的突尼斯“茉莉花革命”点燃了阿拉伯世界的民主抗议浪潮，在利比亚、埃及等多国出现的民主运动被称作所谓的“阿拉伯之春”，它被认为是民主第三波在 </a:t>
            </a:r>
            <a:r>
              <a:rPr lang="en-US" altLang="zh-CN" sz="2400" dirty="0"/>
              <a:t>21 </a:t>
            </a:r>
            <a:r>
              <a:rPr lang="zh-CN" altLang="en-US" sz="2400" dirty="0"/>
              <a:t>世纪的回响</a:t>
            </a:r>
          </a:p>
          <a:p>
            <a:endParaRPr lang="zh-CN" altLang="en-US" dirty="0"/>
          </a:p>
        </p:txBody>
      </p:sp>
    </p:spTree>
    <p:extLst>
      <p:ext uri="{BB962C8B-B14F-4D97-AF65-F5344CB8AC3E}">
        <p14:creationId xmlns:p14="http://schemas.microsoft.com/office/powerpoint/2010/main" val="332434993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10AC6-A57E-4754-9FAB-774FB1F32A84}"/>
              </a:ext>
            </a:extLst>
          </p:cNvPr>
          <p:cNvSpPr>
            <a:spLocks noGrp="1"/>
          </p:cNvSpPr>
          <p:nvPr>
            <p:ph type="title"/>
          </p:nvPr>
        </p:nvSpPr>
        <p:spPr/>
        <p:txBody>
          <a:bodyPr/>
          <a:lstStyle/>
          <a:p>
            <a:r>
              <a:rPr lang="zh-CN" altLang="en-US" dirty="0"/>
              <a:t>民主化</a:t>
            </a:r>
            <a:r>
              <a:rPr lang="en-US" altLang="zh-CN" dirty="0"/>
              <a:t>=</a:t>
            </a:r>
            <a:r>
              <a:rPr lang="zh-CN" altLang="en-US" dirty="0"/>
              <a:t>选举</a:t>
            </a:r>
          </a:p>
        </p:txBody>
      </p:sp>
      <p:sp>
        <p:nvSpPr>
          <p:cNvPr id="3" name="内容占位符 2">
            <a:extLst>
              <a:ext uri="{FF2B5EF4-FFF2-40B4-BE49-F238E27FC236}">
                <a16:creationId xmlns:a16="http://schemas.microsoft.com/office/drawing/2014/main" id="{71A0B668-63D8-49E5-BF10-261B22718C62}"/>
              </a:ext>
            </a:extLst>
          </p:cNvPr>
          <p:cNvSpPr>
            <a:spLocks noGrp="1"/>
          </p:cNvSpPr>
          <p:nvPr>
            <p:ph idx="1"/>
          </p:nvPr>
        </p:nvSpPr>
        <p:spPr/>
        <p:txBody>
          <a:bodyPr/>
          <a:lstStyle/>
          <a:p>
            <a:r>
              <a:rPr lang="zh-CN" altLang="en-US" dirty="0"/>
              <a:t>亨廷顿于</a:t>
            </a:r>
            <a:r>
              <a:rPr lang="en-US" altLang="zh-CN" dirty="0"/>
              <a:t>1993</a:t>
            </a:r>
            <a:r>
              <a:rPr lang="zh-CN" altLang="en-US" dirty="0"/>
              <a:t>年在</a:t>
            </a:r>
            <a:r>
              <a:rPr lang="en-US" altLang="zh-CN" dirty="0"/>
              <a:t>《</a:t>
            </a:r>
            <a:r>
              <a:rPr lang="zh-CN" altLang="en-US" dirty="0"/>
              <a:t>民主杂志</a:t>
            </a:r>
            <a:r>
              <a:rPr lang="en-US" altLang="zh-CN" dirty="0"/>
              <a:t>》</a:t>
            </a:r>
            <a:r>
              <a:rPr lang="zh-CN" altLang="en-US" dirty="0"/>
              <a:t>第四期上发表文章</a:t>
            </a:r>
            <a:r>
              <a:rPr lang="en-US" altLang="zh-CN" dirty="0"/>
              <a:t>, </a:t>
            </a:r>
            <a:r>
              <a:rPr lang="zh-CN" altLang="en-US" dirty="0"/>
              <a:t>承认将民主与选举划等号是错误的</a:t>
            </a:r>
            <a:r>
              <a:rPr lang="en-US" altLang="zh-CN" dirty="0"/>
              <a:t>, </a:t>
            </a:r>
            <a:r>
              <a:rPr lang="zh-CN" altLang="en-US" dirty="0"/>
              <a:t>进而将民主国家区分为西方的自由的民主和非西方的不自由的民主。他承认西方的民主是建立在西方政治传统基础之上的</a:t>
            </a:r>
            <a:r>
              <a:rPr lang="en-US" altLang="zh-CN" dirty="0"/>
              <a:t>, </a:t>
            </a:r>
            <a:r>
              <a:rPr lang="zh-CN" altLang="en-US" dirty="0"/>
              <a:t>而东亚的民主有着自己的政治传统。</a:t>
            </a:r>
          </a:p>
        </p:txBody>
      </p:sp>
    </p:spTree>
    <p:extLst>
      <p:ext uri="{BB962C8B-B14F-4D97-AF65-F5344CB8AC3E}">
        <p14:creationId xmlns:p14="http://schemas.microsoft.com/office/powerpoint/2010/main" val="217544291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6C20-7E12-40A4-9F94-862C56C101CB}"/>
              </a:ext>
            </a:extLst>
          </p:cNvPr>
          <p:cNvSpPr>
            <a:spLocks noGrp="1"/>
          </p:cNvSpPr>
          <p:nvPr>
            <p:ph type="title"/>
          </p:nvPr>
        </p:nvSpPr>
        <p:spPr>
          <a:xfrm>
            <a:off x="2812774" y="365126"/>
            <a:ext cx="8541026" cy="817631"/>
          </a:xfrm>
        </p:spPr>
        <p:txBody>
          <a:bodyPr/>
          <a:lstStyle/>
          <a:p>
            <a:r>
              <a:rPr lang="zh-CN" altLang="en-US" sz="3200" dirty="0"/>
              <a:t>民主化的失败</a:t>
            </a:r>
            <a:br>
              <a:rPr lang="en-US" altLang="zh-CN" sz="3200" dirty="0"/>
            </a:br>
            <a:r>
              <a:rPr lang="zh-CN" altLang="en-US" sz="3200" dirty="0"/>
              <a:t>（卡罗瑟斯</a:t>
            </a:r>
            <a:r>
              <a:rPr lang="en-US" altLang="zh-CN" sz="3200" dirty="0"/>
              <a:t>《</a:t>
            </a:r>
            <a:r>
              <a:rPr lang="zh-CN" altLang="en-US" sz="3200" dirty="0"/>
              <a:t>转型范式的终结</a:t>
            </a:r>
            <a:r>
              <a:rPr lang="en-US" altLang="zh-CN" sz="3200" dirty="0"/>
              <a:t>》</a:t>
            </a:r>
            <a:r>
              <a:rPr lang="zh-CN" altLang="en-US" sz="3200" dirty="0"/>
              <a:t>）</a:t>
            </a:r>
          </a:p>
        </p:txBody>
      </p:sp>
      <p:sp>
        <p:nvSpPr>
          <p:cNvPr id="3" name="内容占位符 2">
            <a:extLst>
              <a:ext uri="{FF2B5EF4-FFF2-40B4-BE49-F238E27FC236}">
                <a16:creationId xmlns:a16="http://schemas.microsoft.com/office/drawing/2014/main" id="{CD899CA6-4E51-473B-8F3A-9BD3F9D5F637}"/>
              </a:ext>
            </a:extLst>
          </p:cNvPr>
          <p:cNvSpPr>
            <a:spLocks noGrp="1"/>
          </p:cNvSpPr>
          <p:nvPr>
            <p:ph idx="1"/>
          </p:nvPr>
        </p:nvSpPr>
        <p:spPr>
          <a:xfrm>
            <a:off x="546652" y="1490870"/>
            <a:ext cx="11251096" cy="5002004"/>
          </a:xfrm>
        </p:spPr>
        <p:txBody>
          <a:bodyPr>
            <a:noAutofit/>
          </a:bodyPr>
          <a:lstStyle/>
          <a:p>
            <a:pPr>
              <a:lnSpc>
                <a:spcPct val="120000"/>
              </a:lnSpc>
            </a:pPr>
            <a:r>
              <a:rPr lang="zh-CN" altLang="en-US" sz="1800" dirty="0"/>
              <a:t>民主转型理论的五大假设及其问题</a:t>
            </a:r>
            <a:r>
              <a:rPr lang="en-US" altLang="zh-CN" sz="1800" dirty="0"/>
              <a:t>: </a:t>
            </a:r>
          </a:p>
          <a:p>
            <a:pPr>
              <a:lnSpc>
                <a:spcPct val="120000"/>
              </a:lnSpc>
            </a:pPr>
            <a:r>
              <a:rPr lang="en-US" altLang="zh-CN" sz="1800" dirty="0"/>
              <a:t>1. </a:t>
            </a:r>
            <a:r>
              <a:rPr lang="zh-CN" altLang="en-US" sz="1800" dirty="0"/>
              <a:t>任何摆脱了独裁统治的国家都可被认为是朝着民主政体进行转型的国家，而一旦一个国家被贴上民主转型的标签，学者就只根据朝向或远离民主体制来定性，导致简化该国复杂政治现实的谬误</a:t>
            </a:r>
            <a:r>
              <a:rPr lang="en-US" altLang="zh-CN" sz="1800" dirty="0"/>
              <a:t>; </a:t>
            </a:r>
          </a:p>
          <a:p>
            <a:pPr>
              <a:lnSpc>
                <a:spcPct val="120000"/>
              </a:lnSpc>
            </a:pPr>
            <a:r>
              <a:rPr lang="en-US" altLang="zh-CN" sz="1800" dirty="0"/>
              <a:t>2. </a:t>
            </a:r>
            <a:r>
              <a:rPr lang="zh-CN" altLang="en-US" sz="1800" dirty="0"/>
              <a:t>民主转型过程被认为会趋向于按照“开放”、“突破”和“巩固”的特定顺序展开，而这个假设会塑造出政治思维的民主目的论、民主决定论，进而主观构造出一个脱离现实偶然性、自发性和不确定性的线性过程和目标</a:t>
            </a:r>
            <a:r>
              <a:rPr lang="en-US" altLang="zh-CN" sz="1800" dirty="0"/>
              <a:t>; </a:t>
            </a:r>
          </a:p>
          <a:p>
            <a:pPr>
              <a:lnSpc>
                <a:spcPct val="120000"/>
              </a:lnSpc>
            </a:pPr>
            <a:r>
              <a:rPr lang="en-US" altLang="zh-CN" sz="1800" dirty="0"/>
              <a:t>3. </a:t>
            </a:r>
            <a:r>
              <a:rPr lang="zh-CN" altLang="en-US" sz="1800" dirty="0"/>
              <a:t>竞争性选举被认为是转型过程中具有决定性的因素，甚至选举就等于民主，而这个假设狭隘地理解了民主巩固过程，忽略了民众在精英选举政治之外进行政治参与的重要性</a:t>
            </a:r>
            <a:r>
              <a:rPr lang="en-US" altLang="zh-CN" sz="1800" dirty="0"/>
              <a:t>; </a:t>
            </a:r>
          </a:p>
          <a:p>
            <a:pPr>
              <a:lnSpc>
                <a:spcPct val="120000"/>
              </a:lnSpc>
            </a:pPr>
            <a:r>
              <a:rPr lang="en-US" altLang="zh-CN" sz="1800" dirty="0"/>
              <a:t>4. </a:t>
            </a:r>
            <a:r>
              <a:rPr lang="zh-CN" altLang="en-US" sz="1800" dirty="0"/>
              <a:t>无论在转型开端还是在转型后期的巩固阶段，转型国家的先决条件不是决定民主化成功与否的主要因素，因而这个假设使人们忽略了经济发展水平、制度遗产、种族构成、文化传统等结构性因素对民主化进程的限制，片面地把政治精英的决心、挫败反对势力的能力看作是转型的决定性因素</a:t>
            </a:r>
            <a:r>
              <a:rPr lang="en-US" altLang="zh-CN" sz="1800" dirty="0"/>
              <a:t>; </a:t>
            </a:r>
          </a:p>
          <a:p>
            <a:pPr>
              <a:lnSpc>
                <a:spcPct val="120000"/>
              </a:lnSpc>
            </a:pPr>
            <a:r>
              <a:rPr lang="en-US" altLang="zh-CN" sz="1800" dirty="0"/>
              <a:t>5. </a:t>
            </a:r>
            <a:r>
              <a:rPr lang="zh-CN" altLang="en-US" sz="1800" dirty="0"/>
              <a:t>第三波民主化的民主转型都被默认为是在已经具有内部凝聚力、正常功能的国家之中进行的，因而使人们未能正视转型国家的国家建设</a:t>
            </a:r>
            <a:r>
              <a:rPr lang="en-US" altLang="zh-CN" sz="1800" dirty="0"/>
              <a:t>( state </a:t>
            </a:r>
            <a:r>
              <a:rPr lang="zh-CN" altLang="en-US" sz="1800" dirty="0"/>
              <a:t>－ </a:t>
            </a:r>
            <a:r>
              <a:rPr lang="en-US" altLang="zh-CN" sz="1800" dirty="0"/>
              <a:t>building) </a:t>
            </a:r>
            <a:r>
              <a:rPr lang="zh-CN" altLang="en-US" sz="1800" dirty="0"/>
              <a:t>其实要比民主化更重要这个事实，由此放任了民主化分权、限权对国家能力的削弱。</a:t>
            </a:r>
          </a:p>
        </p:txBody>
      </p:sp>
    </p:spTree>
    <p:extLst>
      <p:ext uri="{BB962C8B-B14F-4D97-AF65-F5344CB8AC3E}">
        <p14:creationId xmlns:p14="http://schemas.microsoft.com/office/powerpoint/2010/main" val="3470464343"/>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32205-EF6D-4F1E-9537-2E3095DE5453}"/>
              </a:ext>
            </a:extLst>
          </p:cNvPr>
          <p:cNvSpPr>
            <a:spLocks noGrp="1"/>
          </p:cNvSpPr>
          <p:nvPr>
            <p:ph type="title"/>
          </p:nvPr>
        </p:nvSpPr>
        <p:spPr/>
        <p:txBody>
          <a:bodyPr/>
          <a:lstStyle/>
          <a:p>
            <a:r>
              <a:rPr lang="zh-CN" altLang="en-US" b="1" dirty="0"/>
              <a:t>第三波政治发展理论：制度转轨</a:t>
            </a:r>
          </a:p>
        </p:txBody>
      </p:sp>
      <p:sp>
        <p:nvSpPr>
          <p:cNvPr id="3" name="内容占位符 2">
            <a:extLst>
              <a:ext uri="{FF2B5EF4-FFF2-40B4-BE49-F238E27FC236}">
                <a16:creationId xmlns:a16="http://schemas.microsoft.com/office/drawing/2014/main" id="{260418DB-B9FD-4C36-A9BC-E43556C40A71}"/>
              </a:ext>
            </a:extLst>
          </p:cNvPr>
          <p:cNvSpPr>
            <a:spLocks noGrp="1"/>
          </p:cNvSpPr>
          <p:nvPr>
            <p:ph idx="1"/>
          </p:nvPr>
        </p:nvSpPr>
        <p:spPr/>
        <p:txBody>
          <a:bodyPr/>
          <a:lstStyle/>
          <a:p>
            <a:r>
              <a:rPr lang="zh-CN" altLang="en-US" dirty="0"/>
              <a:t>卡尔</a:t>
            </a:r>
            <a:r>
              <a:rPr lang="zh-CN" altLang="en-US" dirty="0">
                <a:latin typeface="宋体" panose="02010600030101010101" pitchFamily="2" charset="-122"/>
                <a:ea typeface="宋体" panose="02010600030101010101" pitchFamily="2" charset="-122"/>
              </a:rPr>
              <a:t>．</a:t>
            </a:r>
            <a:r>
              <a:rPr lang="zh-CN" altLang="en-US" dirty="0"/>
              <a:t>波拉尼意义上的“转轨”：市场经济下的国家职能调整</a:t>
            </a:r>
            <a:endParaRPr lang="en-US" altLang="zh-CN" dirty="0"/>
          </a:p>
          <a:p>
            <a:r>
              <a:rPr lang="zh-CN" altLang="en-US" dirty="0"/>
              <a:t>前苏东国家的“转轨”：从计划体制到市场体制；从一党体制到多党体制</a:t>
            </a:r>
            <a:endParaRPr lang="en-US" altLang="zh-CN" dirty="0"/>
          </a:p>
          <a:p>
            <a:r>
              <a:rPr lang="zh-CN" altLang="en-US" dirty="0"/>
              <a:t>中国的转轨：从计划体制到市场体制，社会经济的转轨</a:t>
            </a:r>
            <a:r>
              <a:rPr lang="en-US" altLang="zh-CN" dirty="0"/>
              <a:t>+</a:t>
            </a:r>
            <a:r>
              <a:rPr lang="zh-CN" altLang="en-US" dirty="0"/>
              <a:t>政治体制的调适</a:t>
            </a:r>
            <a:endParaRPr lang="en-US" altLang="zh-CN" dirty="0"/>
          </a:p>
          <a:p>
            <a:endParaRPr lang="zh-CN" altLang="en-US" dirty="0"/>
          </a:p>
        </p:txBody>
      </p:sp>
    </p:spTree>
    <p:extLst>
      <p:ext uri="{BB962C8B-B14F-4D97-AF65-F5344CB8AC3E}">
        <p14:creationId xmlns:p14="http://schemas.microsoft.com/office/powerpoint/2010/main" val="225358713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6F748-EE7A-4D61-8443-156B5DD34198}"/>
              </a:ext>
            </a:extLst>
          </p:cNvPr>
          <p:cNvSpPr>
            <a:spLocks noGrp="1"/>
          </p:cNvSpPr>
          <p:nvPr>
            <p:ph type="title"/>
          </p:nvPr>
        </p:nvSpPr>
        <p:spPr/>
        <p:txBody>
          <a:bodyPr/>
          <a:lstStyle/>
          <a:p>
            <a:r>
              <a:rPr lang="zh-CN" altLang="en-US" dirty="0"/>
              <a:t>前苏联</a:t>
            </a:r>
          </a:p>
        </p:txBody>
      </p:sp>
      <p:pic>
        <p:nvPicPr>
          <p:cNvPr id="4" name="内容占位符 3">
            <a:extLst>
              <a:ext uri="{FF2B5EF4-FFF2-40B4-BE49-F238E27FC236}">
                <a16:creationId xmlns:a16="http://schemas.microsoft.com/office/drawing/2014/main" id="{3F9212F1-E782-450B-B507-9E8AA44B3D3F}"/>
              </a:ext>
            </a:extLst>
          </p:cNvPr>
          <p:cNvPicPr>
            <a:picLocks noGrp="1" noChangeAspect="1"/>
          </p:cNvPicPr>
          <p:nvPr>
            <p:ph idx="1"/>
          </p:nvPr>
        </p:nvPicPr>
        <p:blipFill>
          <a:blip r:embed="rId3"/>
          <a:stretch>
            <a:fillRect/>
          </a:stretch>
        </p:blipFill>
        <p:spPr>
          <a:xfrm>
            <a:off x="775252" y="1401417"/>
            <a:ext cx="10495721" cy="5139779"/>
          </a:xfrm>
          <a:prstGeom prst="rect">
            <a:avLst/>
          </a:prstGeom>
        </p:spPr>
      </p:pic>
    </p:spTree>
    <p:extLst>
      <p:ext uri="{BB962C8B-B14F-4D97-AF65-F5344CB8AC3E}">
        <p14:creationId xmlns:p14="http://schemas.microsoft.com/office/powerpoint/2010/main" val="58832982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A6DE0-A412-4C90-AB08-C12E8A2A5747}"/>
              </a:ext>
            </a:extLst>
          </p:cNvPr>
          <p:cNvSpPr>
            <a:spLocks noGrp="1"/>
          </p:cNvSpPr>
          <p:nvPr>
            <p:ph type="title"/>
          </p:nvPr>
        </p:nvSpPr>
        <p:spPr/>
        <p:txBody>
          <a:bodyPr/>
          <a:lstStyle/>
          <a:p>
            <a:r>
              <a:rPr lang="zh-CN" altLang="en-US" b="1" dirty="0"/>
              <a:t>第四波政治发展理论：国家构建</a:t>
            </a:r>
          </a:p>
        </p:txBody>
      </p:sp>
      <p:sp>
        <p:nvSpPr>
          <p:cNvPr id="3" name="内容占位符 2">
            <a:extLst>
              <a:ext uri="{FF2B5EF4-FFF2-40B4-BE49-F238E27FC236}">
                <a16:creationId xmlns:a16="http://schemas.microsoft.com/office/drawing/2014/main" id="{370DEA08-E7F7-48D7-A23F-B794DF2698D9}"/>
              </a:ext>
            </a:extLst>
          </p:cNvPr>
          <p:cNvSpPr>
            <a:spLocks noGrp="1"/>
          </p:cNvSpPr>
          <p:nvPr>
            <p:ph idx="1"/>
          </p:nvPr>
        </p:nvSpPr>
        <p:spPr/>
        <p:txBody>
          <a:bodyPr/>
          <a:lstStyle/>
          <a:p>
            <a:r>
              <a:rPr lang="en-US" altLang="zh-CN" dirty="0"/>
              <a:t>State-building</a:t>
            </a:r>
          </a:p>
          <a:p>
            <a:r>
              <a:rPr lang="en-US" altLang="zh-CN" dirty="0" err="1"/>
              <a:t>Stateness</a:t>
            </a:r>
            <a:endParaRPr lang="en-US" altLang="zh-CN" dirty="0"/>
          </a:p>
          <a:p>
            <a:r>
              <a:rPr lang="en-US" altLang="zh-CN" dirty="0"/>
              <a:t>Nation-building</a:t>
            </a:r>
            <a:endParaRPr lang="zh-CN" altLang="en-US" dirty="0"/>
          </a:p>
        </p:txBody>
      </p:sp>
      <p:sp>
        <p:nvSpPr>
          <p:cNvPr id="4" name="矩形 3">
            <a:extLst>
              <a:ext uri="{FF2B5EF4-FFF2-40B4-BE49-F238E27FC236}">
                <a16:creationId xmlns:a16="http://schemas.microsoft.com/office/drawing/2014/main" id="{9EADDA3F-8B1B-44A8-B487-385DF9E32157}"/>
              </a:ext>
            </a:extLst>
          </p:cNvPr>
          <p:cNvSpPr/>
          <p:nvPr/>
        </p:nvSpPr>
        <p:spPr>
          <a:xfrm>
            <a:off x="5486400" y="5802998"/>
            <a:ext cx="6096000" cy="646331"/>
          </a:xfrm>
          <a:prstGeom prst="rect">
            <a:avLst/>
          </a:prstGeom>
        </p:spPr>
        <p:txBody>
          <a:bodyPr>
            <a:spAutoFit/>
          </a:bodyPr>
          <a:lstStyle/>
          <a:p>
            <a:r>
              <a:rPr lang="zh-CN" altLang="en-US" b="1" dirty="0">
                <a:solidFill>
                  <a:srgbClr val="000000"/>
                </a:solidFill>
                <a:latin typeface="宋体" panose="02010600030101010101" pitchFamily="2" charset="-122"/>
                <a:ea typeface="宋体" panose="02010600030101010101" pitchFamily="2" charset="-122"/>
              </a:rPr>
              <a:t>布莱尔：我们这一代领导人“天真地认为一个国家可以被重塑，也许，重塑一个国家需要更长的时间”。</a:t>
            </a:r>
            <a:endParaRPr lang="zh-CN" altLang="en-US" b="1"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C68D340D-CB08-4B85-A5DE-6374251E0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762215"/>
            <a:ext cx="5815232" cy="3717618"/>
          </a:xfrm>
          <a:prstGeom prst="rect">
            <a:avLst/>
          </a:prstGeom>
        </p:spPr>
      </p:pic>
    </p:spTree>
    <p:extLst>
      <p:ext uri="{BB962C8B-B14F-4D97-AF65-F5344CB8AC3E}">
        <p14:creationId xmlns:p14="http://schemas.microsoft.com/office/powerpoint/2010/main" val="277859899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FF2A6-A2B9-4649-B135-3D5EC2C74BE8}"/>
              </a:ext>
            </a:extLst>
          </p:cNvPr>
          <p:cNvSpPr>
            <a:spLocks noGrp="1"/>
          </p:cNvSpPr>
          <p:nvPr>
            <p:ph type="title"/>
          </p:nvPr>
        </p:nvSpPr>
        <p:spPr/>
        <p:txBody>
          <a:bodyPr/>
          <a:lstStyle/>
          <a:p>
            <a:r>
              <a:rPr lang="zh-CN" altLang="en-US" b="1" dirty="0"/>
              <a:t>阿富汗：国家构建的失败</a:t>
            </a:r>
          </a:p>
        </p:txBody>
      </p:sp>
      <p:pic>
        <p:nvPicPr>
          <p:cNvPr id="4" name="内容占位符 3">
            <a:extLst>
              <a:ext uri="{FF2B5EF4-FFF2-40B4-BE49-F238E27FC236}">
                <a16:creationId xmlns:a16="http://schemas.microsoft.com/office/drawing/2014/main" id="{79C4D57E-FE3B-4B0C-A2F6-3A3BBF97131D}"/>
              </a:ext>
            </a:extLst>
          </p:cNvPr>
          <p:cNvPicPr>
            <a:picLocks noGrp="1" noChangeAspect="1"/>
          </p:cNvPicPr>
          <p:nvPr>
            <p:ph idx="1"/>
          </p:nvPr>
        </p:nvPicPr>
        <p:blipFill>
          <a:blip r:embed="rId3"/>
          <a:stretch>
            <a:fillRect/>
          </a:stretch>
        </p:blipFill>
        <p:spPr>
          <a:xfrm>
            <a:off x="548625" y="1596473"/>
            <a:ext cx="3401863" cy="4334632"/>
          </a:xfrm>
          <a:prstGeom prst="rect">
            <a:avLst/>
          </a:prstGeom>
        </p:spPr>
      </p:pic>
      <p:pic>
        <p:nvPicPr>
          <p:cNvPr id="5" name="图片 4">
            <a:extLst>
              <a:ext uri="{FF2B5EF4-FFF2-40B4-BE49-F238E27FC236}">
                <a16:creationId xmlns:a16="http://schemas.microsoft.com/office/drawing/2014/main" id="{6C409D7F-D55A-471D-A11A-A91E038C75C2}"/>
              </a:ext>
            </a:extLst>
          </p:cNvPr>
          <p:cNvPicPr>
            <a:picLocks noChangeAspect="1"/>
          </p:cNvPicPr>
          <p:nvPr/>
        </p:nvPicPr>
        <p:blipFill>
          <a:blip r:embed="rId4"/>
          <a:stretch>
            <a:fillRect/>
          </a:stretch>
        </p:blipFill>
        <p:spPr>
          <a:xfrm>
            <a:off x="7729059" y="3429001"/>
            <a:ext cx="4490996" cy="3344102"/>
          </a:xfrm>
          <a:prstGeom prst="rect">
            <a:avLst/>
          </a:prstGeom>
        </p:spPr>
      </p:pic>
      <p:pic>
        <p:nvPicPr>
          <p:cNvPr id="3" name="图片 2">
            <a:extLst>
              <a:ext uri="{FF2B5EF4-FFF2-40B4-BE49-F238E27FC236}">
                <a16:creationId xmlns:a16="http://schemas.microsoft.com/office/drawing/2014/main" id="{CB437209-E2F2-4F7A-BB2B-11047D01F110}"/>
              </a:ext>
            </a:extLst>
          </p:cNvPr>
          <p:cNvPicPr>
            <a:picLocks noChangeAspect="1"/>
          </p:cNvPicPr>
          <p:nvPr/>
        </p:nvPicPr>
        <p:blipFill>
          <a:blip r:embed="rId5"/>
          <a:stretch>
            <a:fillRect/>
          </a:stretch>
        </p:blipFill>
        <p:spPr>
          <a:xfrm>
            <a:off x="4030000" y="1596473"/>
            <a:ext cx="3781504" cy="3969440"/>
          </a:xfrm>
          <a:prstGeom prst="rect">
            <a:avLst/>
          </a:prstGeom>
        </p:spPr>
      </p:pic>
    </p:spTree>
    <p:extLst>
      <p:ext uri="{BB962C8B-B14F-4D97-AF65-F5344CB8AC3E}">
        <p14:creationId xmlns:p14="http://schemas.microsoft.com/office/powerpoint/2010/main" val="307981257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C50C65-F88B-406C-B27A-5D7A3B3FC7D5}"/>
              </a:ext>
            </a:extLst>
          </p:cNvPr>
          <p:cNvPicPr>
            <a:picLocks noChangeAspect="1"/>
          </p:cNvPicPr>
          <p:nvPr/>
        </p:nvPicPr>
        <p:blipFill>
          <a:blip r:embed="rId3"/>
          <a:stretch>
            <a:fillRect/>
          </a:stretch>
        </p:blipFill>
        <p:spPr>
          <a:xfrm>
            <a:off x="3140764" y="347870"/>
            <a:ext cx="7841975" cy="1252331"/>
          </a:xfrm>
          <a:prstGeom prst="rect">
            <a:avLst/>
          </a:prstGeom>
        </p:spPr>
      </p:pic>
      <p:sp>
        <p:nvSpPr>
          <p:cNvPr id="3" name="内容占位符 2">
            <a:extLst>
              <a:ext uri="{FF2B5EF4-FFF2-40B4-BE49-F238E27FC236}">
                <a16:creationId xmlns:a16="http://schemas.microsoft.com/office/drawing/2014/main" id="{9D24CB68-56CD-4257-831E-BABCFBB2109D}"/>
              </a:ext>
            </a:extLst>
          </p:cNvPr>
          <p:cNvSpPr>
            <a:spLocks noGrp="1"/>
          </p:cNvSpPr>
          <p:nvPr>
            <p:ph idx="1"/>
          </p:nvPr>
        </p:nvSpPr>
        <p:spPr>
          <a:xfrm>
            <a:off x="659295" y="1828801"/>
            <a:ext cx="5632174" cy="4525963"/>
          </a:xfrm>
        </p:spPr>
        <p:txBody>
          <a:bodyPr/>
          <a:lstStyle/>
          <a:p>
            <a:r>
              <a:rPr lang="zh-CN" altLang="en-US" sz="2000" dirty="0"/>
              <a:t>每次都是来自北方的“白人占支配地位的大国”入侵阿富汗。在一种非常典型的冷战意识形态下的帝国心态中，两者都感受到他们的政治体制具有无比的优越性，都理所当然地应该应用在世界上的任何地方，无论是共产主义还是自由主义。</a:t>
            </a:r>
          </a:p>
          <a:p>
            <a:r>
              <a:rPr lang="zh-CN" altLang="en-US" sz="2000" dirty="0"/>
              <a:t>如果从这个视角看，冷战并没有在</a:t>
            </a:r>
            <a:r>
              <a:rPr lang="en-US" altLang="zh-CN" sz="2000" dirty="0"/>
              <a:t>1989</a:t>
            </a:r>
            <a:r>
              <a:rPr lang="zh-CN" altLang="en-US" sz="2000" dirty="0"/>
              <a:t>年欧洲柏林墙倒塌后终结，而是在</a:t>
            </a:r>
            <a:r>
              <a:rPr lang="en-US" altLang="zh-CN" sz="2000" dirty="0"/>
              <a:t>2021</a:t>
            </a:r>
            <a:r>
              <a:rPr lang="zh-CN" altLang="en-US" sz="2000" dirty="0"/>
              <a:t>年北约在阿富汗失败之后才宣告终结。就是在偏僻的兴都库什山脉，试图向全球扩张的共产主义者以灾难而告终，同样在兴都库什山脉，西方在全球推广自由民主的干预政策最终遭遇类似的灾难性后果。</a:t>
            </a:r>
          </a:p>
        </p:txBody>
      </p:sp>
      <p:pic>
        <p:nvPicPr>
          <p:cNvPr id="7" name="图片 6">
            <a:extLst>
              <a:ext uri="{FF2B5EF4-FFF2-40B4-BE49-F238E27FC236}">
                <a16:creationId xmlns:a16="http://schemas.microsoft.com/office/drawing/2014/main" id="{39770C37-C1DF-4EB3-85A3-FC832E445B4A}"/>
              </a:ext>
            </a:extLst>
          </p:cNvPr>
          <p:cNvPicPr>
            <a:picLocks noChangeAspect="1"/>
          </p:cNvPicPr>
          <p:nvPr/>
        </p:nvPicPr>
        <p:blipFill>
          <a:blip r:embed="rId4"/>
          <a:stretch>
            <a:fillRect/>
          </a:stretch>
        </p:blipFill>
        <p:spPr>
          <a:xfrm>
            <a:off x="7061751" y="1684616"/>
            <a:ext cx="3906078" cy="5173384"/>
          </a:xfrm>
          <a:prstGeom prst="rect">
            <a:avLst/>
          </a:prstGeom>
        </p:spPr>
      </p:pic>
    </p:spTree>
    <p:extLst>
      <p:ext uri="{BB962C8B-B14F-4D97-AF65-F5344CB8AC3E}">
        <p14:creationId xmlns:p14="http://schemas.microsoft.com/office/powerpoint/2010/main" val="201967285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33577-1678-4109-A076-606229F473ED}"/>
              </a:ext>
            </a:extLst>
          </p:cNvPr>
          <p:cNvSpPr>
            <a:spLocks noGrp="1"/>
          </p:cNvSpPr>
          <p:nvPr>
            <p:ph type="title"/>
          </p:nvPr>
        </p:nvSpPr>
        <p:spPr/>
        <p:txBody>
          <a:bodyPr/>
          <a:lstStyle/>
          <a:p>
            <a:r>
              <a:rPr lang="zh-CN" altLang="en-US" b="1" dirty="0"/>
              <a:t>第五波政治发展理论：治理</a:t>
            </a:r>
          </a:p>
        </p:txBody>
      </p:sp>
      <p:sp>
        <p:nvSpPr>
          <p:cNvPr id="3" name="内容占位符 2">
            <a:extLst>
              <a:ext uri="{FF2B5EF4-FFF2-40B4-BE49-F238E27FC236}">
                <a16:creationId xmlns:a16="http://schemas.microsoft.com/office/drawing/2014/main" id="{603CB2A0-9771-4C70-9481-9368EFE85BC9}"/>
              </a:ext>
            </a:extLst>
          </p:cNvPr>
          <p:cNvSpPr>
            <a:spLocks noGrp="1"/>
          </p:cNvSpPr>
          <p:nvPr>
            <p:ph idx="1"/>
          </p:nvPr>
        </p:nvSpPr>
        <p:spPr>
          <a:xfrm>
            <a:off x="609600" y="1600201"/>
            <a:ext cx="4757530" cy="4525963"/>
          </a:xfrm>
        </p:spPr>
        <p:txBody>
          <a:bodyPr/>
          <a:lstStyle/>
          <a:p>
            <a:r>
              <a:rPr lang="zh-CN" altLang="en-US" b="1" dirty="0"/>
              <a:t>发展研究的转向</a:t>
            </a:r>
            <a:endParaRPr lang="en-US" altLang="zh-CN" b="1" dirty="0"/>
          </a:p>
          <a:p>
            <a:r>
              <a:rPr lang="zh-CN" altLang="en-US" dirty="0"/>
              <a:t>全球性治理危机</a:t>
            </a:r>
            <a:endParaRPr lang="en-US" altLang="zh-CN" dirty="0"/>
          </a:p>
          <a:p>
            <a:r>
              <a:rPr lang="zh-CN" altLang="en-US" dirty="0"/>
              <a:t>“治理术”与</a:t>
            </a:r>
            <a:endParaRPr lang="en-US" altLang="zh-CN" dirty="0"/>
          </a:p>
          <a:p>
            <a:r>
              <a:rPr lang="zh-CN" altLang="en-US" dirty="0"/>
              <a:t>“治理化”</a:t>
            </a:r>
          </a:p>
        </p:txBody>
      </p:sp>
      <p:sp>
        <p:nvSpPr>
          <p:cNvPr id="4" name="矩形 3">
            <a:extLst>
              <a:ext uri="{FF2B5EF4-FFF2-40B4-BE49-F238E27FC236}">
                <a16:creationId xmlns:a16="http://schemas.microsoft.com/office/drawing/2014/main" id="{6E94E73E-061F-4B8A-8B92-76BD808D18E0}"/>
              </a:ext>
            </a:extLst>
          </p:cNvPr>
          <p:cNvSpPr/>
          <p:nvPr/>
        </p:nvSpPr>
        <p:spPr>
          <a:xfrm>
            <a:off x="5854148" y="1360540"/>
            <a:ext cx="5337313" cy="5016758"/>
          </a:xfrm>
          <a:prstGeom prst="rect">
            <a:avLst/>
          </a:prstGeom>
        </p:spPr>
        <p:txBody>
          <a:bodyPr wrap="square">
            <a:spAutoFit/>
          </a:bodyPr>
          <a:lstStyle/>
          <a:p>
            <a:pPr eaLnBrk="1" hangingPunct="1"/>
            <a:r>
              <a:rPr lang="zh-CN" altLang="en-US" sz="2000" dirty="0">
                <a:latin typeface="+mn-ea"/>
                <a:ea typeface="+mn-ea"/>
              </a:rPr>
              <a:t>联合国发展署</a:t>
            </a:r>
            <a:r>
              <a:rPr lang="en-US" altLang="zh-CN" sz="2000" dirty="0">
                <a:latin typeface="+mn-ea"/>
                <a:ea typeface="+mn-ea"/>
              </a:rPr>
              <a:t>(UNDP)</a:t>
            </a:r>
            <a:r>
              <a:rPr lang="zh-CN" altLang="en-US" sz="2000" dirty="0">
                <a:latin typeface="+mn-ea"/>
                <a:ea typeface="+mn-ea"/>
              </a:rPr>
              <a:t>的定义比较全面地阐释了治理的核心特点：</a:t>
            </a:r>
          </a:p>
          <a:p>
            <a:pPr eaLnBrk="1" hangingPunct="1"/>
            <a:r>
              <a:rPr lang="en-US" altLang="zh-CN" sz="2000" dirty="0">
                <a:latin typeface="+mn-ea"/>
                <a:ea typeface="+mn-ea"/>
              </a:rPr>
              <a:t> </a:t>
            </a:r>
            <a:r>
              <a:rPr lang="zh-CN" altLang="en-US" sz="2000" dirty="0">
                <a:latin typeface="+mn-ea"/>
                <a:ea typeface="+mn-ea"/>
              </a:rPr>
              <a:t>“治理是指一套价值、政策和制度的系统，在这套系统中，一个社会通过国家、市民社会和私人部门之间、或者个个主体内部的互动来管理其经济、政治和社会事务。它是一个社会通过其自身组织来制定和实施决策，以达成相互理解、取得共识和采取行动。治理由机制</a:t>
            </a:r>
            <a:r>
              <a:rPr lang="en-US" altLang="zh-CN" sz="2000" dirty="0">
                <a:latin typeface="+mn-ea"/>
                <a:ea typeface="+mn-ea"/>
              </a:rPr>
              <a:t>(institutions)</a:t>
            </a:r>
            <a:r>
              <a:rPr lang="zh-CN" altLang="en-US" sz="2000" dirty="0">
                <a:latin typeface="+mn-ea"/>
                <a:ea typeface="+mn-ea"/>
              </a:rPr>
              <a:t>和过程</a:t>
            </a:r>
            <a:r>
              <a:rPr lang="en-US" altLang="zh-CN" sz="2000" dirty="0">
                <a:latin typeface="+mn-ea"/>
                <a:ea typeface="+mn-ea"/>
              </a:rPr>
              <a:t>(process)</a:t>
            </a:r>
            <a:r>
              <a:rPr lang="zh-CN" altLang="en-US" sz="2000" dirty="0">
                <a:latin typeface="+mn-ea"/>
                <a:ea typeface="+mn-ea"/>
              </a:rPr>
              <a:t>组成，通过这些机制和过程，公民和群体可以表达他们的利益，缩小其之间的分歧，履行他们的合法权利和义务。规则、制度和实践</a:t>
            </a:r>
            <a:r>
              <a:rPr lang="en-US" altLang="zh-CN" sz="2000" dirty="0">
                <a:latin typeface="+mn-ea"/>
                <a:ea typeface="+mn-ea"/>
              </a:rPr>
              <a:t>(practices)</a:t>
            </a:r>
            <a:r>
              <a:rPr lang="zh-CN" altLang="en-US" sz="2000" dirty="0">
                <a:latin typeface="+mn-ea"/>
                <a:ea typeface="+mn-ea"/>
              </a:rPr>
              <a:t>为个人、组织和企业设定了限制、并为其提供了激励。治理有社会、政治和经济三个维度，可以在家庭、村庄、城市、国家、地区和全球各个人类活动领域运行”</a:t>
            </a:r>
          </a:p>
        </p:txBody>
      </p:sp>
    </p:spTree>
    <p:extLst>
      <p:ext uri="{BB962C8B-B14F-4D97-AF65-F5344CB8AC3E}">
        <p14:creationId xmlns:p14="http://schemas.microsoft.com/office/powerpoint/2010/main" val="544044880"/>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C88ED49C-9C16-4680-B2BC-443D10405E6C}"/>
              </a:ext>
            </a:extLst>
          </p:cNvPr>
          <p:cNvSpPr>
            <a:spLocks noGrp="1"/>
          </p:cNvSpPr>
          <p:nvPr>
            <p:ph type="title" idx="4294967295"/>
          </p:nvPr>
        </p:nvSpPr>
        <p:spPr>
          <a:xfrm>
            <a:off x="3172239" y="266837"/>
            <a:ext cx="7389812" cy="765175"/>
          </a:xfrm>
        </p:spPr>
        <p:txBody>
          <a:bodyPr/>
          <a:lstStyle/>
          <a:p>
            <a:pPr eaLnBrk="1" hangingPunct="1"/>
            <a:r>
              <a:rPr lang="zh-CN" altLang="zh-CN" b="1" dirty="0"/>
              <a:t>治理的</a:t>
            </a:r>
            <a:r>
              <a:rPr lang="zh-CN" altLang="en-US" b="1" dirty="0"/>
              <a:t>扩展</a:t>
            </a:r>
            <a:endParaRPr lang="zh-CN" altLang="zh-CN" b="1" dirty="0"/>
          </a:p>
        </p:txBody>
      </p:sp>
      <p:sp>
        <p:nvSpPr>
          <p:cNvPr id="16387" name="内容占位符 2">
            <a:extLst>
              <a:ext uri="{FF2B5EF4-FFF2-40B4-BE49-F238E27FC236}">
                <a16:creationId xmlns:a16="http://schemas.microsoft.com/office/drawing/2014/main" id="{3EB55139-B731-4079-8361-DE4A445EAB32}"/>
              </a:ext>
            </a:extLst>
          </p:cNvPr>
          <p:cNvSpPr>
            <a:spLocks noGrp="1"/>
          </p:cNvSpPr>
          <p:nvPr>
            <p:ph sz="half" idx="4294967295"/>
          </p:nvPr>
        </p:nvSpPr>
        <p:spPr>
          <a:xfrm>
            <a:off x="785191" y="1431235"/>
            <a:ext cx="4575313" cy="4981023"/>
          </a:xfrm>
        </p:spPr>
        <p:txBody>
          <a:bodyPr/>
          <a:lstStyle/>
          <a:p>
            <a:pPr eaLnBrk="1" hangingPunct="1"/>
            <a:r>
              <a:rPr lang="en-US" altLang="zh-CN" sz="2800" dirty="0"/>
              <a:t>R.A.W. </a:t>
            </a:r>
            <a:r>
              <a:rPr lang="zh-CN" altLang="en-US" sz="2800" dirty="0"/>
              <a:t>罗茨（</a:t>
            </a:r>
            <a:r>
              <a:rPr lang="en-US" altLang="zh-CN" sz="2800" dirty="0"/>
              <a:t>Rhodes</a:t>
            </a:r>
            <a:r>
              <a:rPr lang="zh-CN" altLang="en-US" sz="2800" dirty="0"/>
              <a:t>）归纳了六种不同的用法：</a:t>
            </a:r>
            <a:endParaRPr lang="en-US" altLang="zh-CN" sz="2800" dirty="0"/>
          </a:p>
          <a:p>
            <a:pPr eaLnBrk="1" hangingPunct="1">
              <a:buFont typeface="Wingdings" panose="05000000000000000000" pitchFamily="2" charset="2"/>
              <a:buChar char="Ø"/>
            </a:pPr>
            <a:r>
              <a:rPr lang="zh-CN" altLang="en-US" sz="2800" dirty="0"/>
              <a:t>作为最小国家；</a:t>
            </a:r>
            <a:endParaRPr lang="en-US" altLang="zh-CN" sz="2800" dirty="0"/>
          </a:p>
          <a:p>
            <a:pPr eaLnBrk="1" hangingPunct="1">
              <a:buFont typeface="Wingdings" panose="05000000000000000000" pitchFamily="2" charset="2"/>
              <a:buChar char="Ø"/>
            </a:pPr>
            <a:r>
              <a:rPr lang="zh-CN" altLang="en-US" sz="2800" dirty="0"/>
              <a:t>作为公司治理；</a:t>
            </a:r>
            <a:endParaRPr lang="en-US" altLang="zh-CN" sz="2800" dirty="0"/>
          </a:p>
          <a:p>
            <a:pPr eaLnBrk="1" hangingPunct="1">
              <a:buFont typeface="Wingdings" panose="05000000000000000000" pitchFamily="2" charset="2"/>
              <a:buChar char="Ø"/>
            </a:pPr>
            <a:r>
              <a:rPr lang="zh-CN" altLang="en-US" sz="2800" dirty="0"/>
              <a:t>作为新公共管理</a:t>
            </a:r>
            <a:endParaRPr lang="en-US" altLang="zh-CN" sz="2800" dirty="0"/>
          </a:p>
          <a:p>
            <a:pPr eaLnBrk="1" hangingPunct="1">
              <a:buFont typeface="Wingdings" panose="05000000000000000000" pitchFamily="2" charset="2"/>
              <a:buChar char="Ø"/>
            </a:pPr>
            <a:r>
              <a:rPr lang="zh-CN" altLang="en-US" sz="2800" dirty="0"/>
              <a:t>作为“善治”</a:t>
            </a:r>
            <a:endParaRPr lang="en-US" altLang="zh-CN" sz="2800" dirty="0"/>
          </a:p>
          <a:p>
            <a:pPr eaLnBrk="1" hangingPunct="1">
              <a:buFont typeface="Wingdings" panose="05000000000000000000" pitchFamily="2" charset="2"/>
              <a:buChar char="Ø"/>
            </a:pPr>
            <a:r>
              <a:rPr lang="zh-CN" altLang="en-US" sz="2800" dirty="0"/>
              <a:t>作为社会</a:t>
            </a:r>
            <a:r>
              <a:rPr lang="en-US" altLang="zh-CN" sz="2800" dirty="0"/>
              <a:t>-</a:t>
            </a:r>
            <a:r>
              <a:rPr lang="zh-CN" altLang="en-US" sz="2800" dirty="0"/>
              <a:t>控制系统</a:t>
            </a:r>
            <a:endParaRPr lang="en-US" altLang="zh-CN" sz="2800" dirty="0"/>
          </a:p>
          <a:p>
            <a:pPr eaLnBrk="1" hangingPunct="1">
              <a:buFont typeface="Wingdings" panose="05000000000000000000" pitchFamily="2" charset="2"/>
              <a:buChar char="Ø"/>
            </a:pPr>
            <a:r>
              <a:rPr lang="zh-CN" altLang="en-US" sz="2800" dirty="0"/>
              <a:t>作为自组织网络</a:t>
            </a:r>
          </a:p>
        </p:txBody>
      </p:sp>
      <p:sp>
        <p:nvSpPr>
          <p:cNvPr id="16388" name="内容占位符 3">
            <a:extLst>
              <a:ext uri="{FF2B5EF4-FFF2-40B4-BE49-F238E27FC236}">
                <a16:creationId xmlns:a16="http://schemas.microsoft.com/office/drawing/2014/main" id="{8C2272BB-A082-4D32-B8D8-DE9703AAEA0C}"/>
              </a:ext>
            </a:extLst>
          </p:cNvPr>
          <p:cNvSpPr>
            <a:spLocks noGrp="1"/>
          </p:cNvSpPr>
          <p:nvPr>
            <p:ph sz="half" idx="4294967295"/>
          </p:nvPr>
        </p:nvSpPr>
        <p:spPr>
          <a:xfrm>
            <a:off x="6134102" y="1590261"/>
            <a:ext cx="5454924" cy="4821997"/>
          </a:xfrm>
        </p:spPr>
        <p:txBody>
          <a:bodyPr/>
          <a:lstStyle/>
          <a:p>
            <a:pPr eaLnBrk="1" hangingPunct="1"/>
            <a:r>
              <a:rPr lang="zh-CN" altLang="en-US" sz="2800" dirty="0"/>
              <a:t>斯莫茨归纳的四个特征：</a:t>
            </a:r>
            <a:endParaRPr lang="en-US" altLang="zh-CN" sz="2800" dirty="0"/>
          </a:p>
          <a:p>
            <a:pPr eaLnBrk="1" hangingPunct="1">
              <a:buFont typeface="Wingdings" panose="05000000000000000000" pitchFamily="2" charset="2"/>
              <a:buChar char="Ø"/>
            </a:pPr>
            <a:r>
              <a:rPr lang="zh-CN" altLang="en-US" sz="2800" dirty="0"/>
              <a:t>治理不是一套规章条例，也不是一种活动，而是一个过程；</a:t>
            </a:r>
            <a:endParaRPr lang="en-US" altLang="zh-CN" sz="2800" dirty="0"/>
          </a:p>
          <a:p>
            <a:pPr eaLnBrk="1" hangingPunct="1">
              <a:buFont typeface="Wingdings" panose="05000000000000000000" pitchFamily="2" charset="2"/>
              <a:buChar char="Ø"/>
            </a:pPr>
            <a:r>
              <a:rPr lang="zh-CN" altLang="en-US" sz="2800" dirty="0"/>
              <a:t>治理的建立不以支配为基础，而以调和为基础；</a:t>
            </a:r>
            <a:endParaRPr lang="en-US" altLang="zh-CN" sz="2800" dirty="0"/>
          </a:p>
          <a:p>
            <a:pPr eaLnBrk="1" hangingPunct="1">
              <a:buFont typeface="Wingdings" panose="05000000000000000000" pitchFamily="2" charset="2"/>
              <a:buChar char="Ø"/>
            </a:pPr>
            <a:r>
              <a:rPr lang="zh-CN" altLang="en-US" sz="2800" dirty="0"/>
              <a:t>治理同时涉及公、私部门；</a:t>
            </a:r>
            <a:endParaRPr lang="en-US" altLang="zh-CN" sz="2800" dirty="0"/>
          </a:p>
          <a:p>
            <a:pPr eaLnBrk="1" hangingPunct="1">
              <a:buFont typeface="Wingdings" panose="05000000000000000000" pitchFamily="2" charset="2"/>
              <a:buChar char="Ø"/>
            </a:pPr>
            <a:r>
              <a:rPr lang="zh-CN" altLang="en-US" sz="2800" dirty="0"/>
              <a:t>治理并不意味着一种正式制度，但确实有赖于持续的相互作用。</a:t>
            </a:r>
            <a:r>
              <a:rPr lang="zh-CN" altLang="en-US" sz="2400" dirty="0"/>
              <a:t>”</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36F6D1F1-CF50-4CA3-B515-771245E3DFE5}"/>
              </a:ext>
            </a:extLst>
          </p:cNvPr>
          <p:cNvSpPr>
            <a:spLocks noGrp="1"/>
          </p:cNvSpPr>
          <p:nvPr>
            <p:ph type="title" idx="4294967295"/>
          </p:nvPr>
        </p:nvSpPr>
        <p:spPr>
          <a:xfrm>
            <a:off x="4790660" y="388936"/>
            <a:ext cx="4512365" cy="685801"/>
          </a:xfrm>
        </p:spPr>
        <p:txBody>
          <a:bodyPr/>
          <a:lstStyle/>
          <a:p>
            <a:pPr eaLnBrk="1" hangingPunct="1"/>
            <a:r>
              <a:rPr lang="zh-CN" altLang="en-US" b="1" dirty="0"/>
              <a:t>治理的扩散</a:t>
            </a:r>
            <a:endParaRPr lang="zh-CN" altLang="zh-CN" b="1" dirty="0"/>
          </a:p>
        </p:txBody>
      </p:sp>
      <p:sp>
        <p:nvSpPr>
          <p:cNvPr id="17411" name="内容占位符 2">
            <a:extLst>
              <a:ext uri="{FF2B5EF4-FFF2-40B4-BE49-F238E27FC236}">
                <a16:creationId xmlns:a16="http://schemas.microsoft.com/office/drawing/2014/main" id="{EAB57C7A-185F-4BA4-A3F7-53B0718880F7}"/>
              </a:ext>
            </a:extLst>
          </p:cNvPr>
          <p:cNvSpPr>
            <a:spLocks noGrp="1"/>
          </p:cNvSpPr>
          <p:nvPr>
            <p:ph sz="half" idx="4294967295"/>
          </p:nvPr>
        </p:nvSpPr>
        <p:spPr>
          <a:xfrm>
            <a:off x="526774" y="1391478"/>
            <a:ext cx="11449878" cy="4734685"/>
          </a:xfrm>
        </p:spPr>
        <p:txBody>
          <a:bodyPr/>
          <a:lstStyle/>
          <a:p>
            <a:pPr eaLnBrk="1" hangingPunct="1"/>
            <a:r>
              <a:rPr lang="zh-CN" altLang="en-US" sz="2400" dirty="0"/>
              <a:t>荷兰学者基斯·冯·克斯伯根（</a:t>
            </a:r>
            <a:r>
              <a:rPr lang="en-US" altLang="zh-CN" sz="2400" dirty="0" err="1"/>
              <a:t>Kees</a:t>
            </a:r>
            <a:r>
              <a:rPr lang="en-US" altLang="zh-CN" sz="2400" dirty="0"/>
              <a:t> Van </a:t>
            </a:r>
            <a:r>
              <a:rPr lang="en-US" altLang="zh-CN" sz="2400" dirty="0" err="1"/>
              <a:t>Kersbergen</a:t>
            </a:r>
            <a:r>
              <a:rPr lang="zh-CN" altLang="en-US" sz="2400" dirty="0"/>
              <a:t>）和佛朗斯·冯·瓦尔登（</a:t>
            </a:r>
            <a:r>
              <a:rPr lang="en-US" altLang="zh-CN" sz="2400" dirty="0" err="1"/>
              <a:t>FransVan</a:t>
            </a:r>
            <a:r>
              <a:rPr lang="en-US" altLang="zh-CN" sz="2400" dirty="0"/>
              <a:t> </a:t>
            </a:r>
            <a:r>
              <a:rPr lang="en-US" altLang="zh-CN" sz="2400" dirty="0" err="1"/>
              <a:t>Waarden</a:t>
            </a:r>
            <a:r>
              <a:rPr lang="zh-CN" altLang="en-US" sz="2400" dirty="0"/>
              <a:t>）在</a:t>
            </a:r>
            <a:r>
              <a:rPr lang="en-US" altLang="zh-CN" sz="2400" dirty="0"/>
              <a:t>2004</a:t>
            </a:r>
            <a:r>
              <a:rPr lang="zh-CN" altLang="en-US" sz="2400" dirty="0"/>
              <a:t>年</a:t>
            </a:r>
            <a:r>
              <a:rPr lang="en-US" altLang="zh-CN" sz="2400" dirty="0"/>
              <a:t>3</a:t>
            </a:r>
            <a:r>
              <a:rPr lang="zh-CN" altLang="en-US" sz="2400" dirty="0"/>
              <a:t>月出版的《欧洲政治研究杂志》上发表了题为“作为学科间桥梁的‘治理’”的文章，总结了治理的九种用法：</a:t>
            </a:r>
            <a:endParaRPr lang="en-US" altLang="zh-CN" sz="2400" dirty="0"/>
          </a:p>
          <a:p>
            <a:pPr eaLnBrk="1" hangingPunct="1"/>
            <a:r>
              <a:rPr lang="zh-CN" altLang="en-US" sz="2400" b="1" dirty="0"/>
              <a:t>善治</a:t>
            </a:r>
            <a:endParaRPr lang="zh-CN" altLang="en-US" sz="2400" dirty="0"/>
          </a:p>
          <a:p>
            <a:pPr eaLnBrk="1" hangingPunct="1"/>
            <a:r>
              <a:rPr lang="zh-CN" altLang="en-US" sz="2400" b="1" dirty="0"/>
              <a:t>“没有政府的治理”：国际关系领域</a:t>
            </a:r>
            <a:endParaRPr lang="zh-CN" altLang="en-US" sz="2400" dirty="0"/>
          </a:p>
          <a:p>
            <a:pPr eaLnBrk="1" hangingPunct="1"/>
            <a:r>
              <a:rPr lang="zh-CN" altLang="en-US" sz="2400" b="1" dirty="0"/>
              <a:t>“没有政府的治理”：自组织</a:t>
            </a:r>
            <a:endParaRPr lang="zh-CN" altLang="en-US" sz="2400" dirty="0"/>
          </a:p>
          <a:p>
            <a:pPr eaLnBrk="1" hangingPunct="1"/>
            <a:r>
              <a:rPr lang="zh-CN" altLang="en-US" sz="2400" b="1" dirty="0"/>
              <a:t>市场制度与经济治理</a:t>
            </a:r>
            <a:endParaRPr lang="zh-CN" altLang="en-US" sz="2400" dirty="0"/>
          </a:p>
          <a:p>
            <a:pPr eaLnBrk="1" hangingPunct="1"/>
            <a:r>
              <a:rPr lang="zh-CN" altLang="en-US" sz="2400" b="1" dirty="0"/>
              <a:t>私人部门的“善治”：公司治理</a:t>
            </a:r>
            <a:endParaRPr lang="zh-CN" altLang="en-US" sz="2400" dirty="0"/>
          </a:p>
          <a:p>
            <a:pPr eaLnBrk="1" hangingPunct="1"/>
            <a:r>
              <a:rPr lang="zh-CN" altLang="en-US" sz="2400" b="1" dirty="0"/>
              <a:t>公共部门的“善治”：新公共管理</a:t>
            </a:r>
            <a:endParaRPr lang="zh-CN" altLang="en-US" sz="2400" dirty="0"/>
          </a:p>
          <a:p>
            <a:pPr eaLnBrk="1" hangingPunct="1"/>
            <a:r>
              <a:rPr lang="zh-CN" altLang="en-US" sz="2400" b="1" dirty="0"/>
              <a:t>网络治理：一般用法</a:t>
            </a:r>
            <a:endParaRPr lang="zh-CN" altLang="en-US" sz="2400" dirty="0"/>
          </a:p>
          <a:p>
            <a:pPr eaLnBrk="1" hangingPunct="1"/>
            <a:r>
              <a:rPr lang="zh-CN" altLang="en-US" sz="2400" b="1" dirty="0"/>
              <a:t>网络治理：多层次治理</a:t>
            </a:r>
            <a:endParaRPr lang="zh-CN" altLang="en-US" sz="2400" dirty="0"/>
          </a:p>
          <a:p>
            <a:pPr eaLnBrk="1" hangingPunct="1"/>
            <a:r>
              <a:rPr lang="zh-CN" altLang="en-US" sz="2400" b="1" dirty="0"/>
              <a:t>作为网络治理的私域治理：从等级到网络</a:t>
            </a:r>
            <a:endParaRPr lang="zh-CN" altLang="en-US" sz="2400" dirty="0"/>
          </a:p>
          <a:p>
            <a:pPr eaLnBrk="1" hangingPunct="1"/>
            <a:endParaRPr lang="zh-CN" altLang="en-US" sz="2400" dirty="0"/>
          </a:p>
        </p:txBody>
      </p:sp>
      <p:sp>
        <p:nvSpPr>
          <p:cNvPr id="17412" name="内容占位符 3">
            <a:extLst>
              <a:ext uri="{FF2B5EF4-FFF2-40B4-BE49-F238E27FC236}">
                <a16:creationId xmlns:a16="http://schemas.microsoft.com/office/drawing/2014/main" id="{BDDB4EA2-CC4C-4090-9C61-1825379EF054}"/>
              </a:ext>
            </a:extLst>
          </p:cNvPr>
          <p:cNvSpPr>
            <a:spLocks noGrp="1"/>
          </p:cNvSpPr>
          <p:nvPr>
            <p:ph sz="half" idx="4294967295"/>
          </p:nvPr>
        </p:nvSpPr>
        <p:spPr>
          <a:xfrm>
            <a:off x="8153400" y="1600200"/>
            <a:ext cx="4038600" cy="4525963"/>
          </a:xfrm>
        </p:spPr>
        <p:txBody>
          <a:bodyPr/>
          <a:lstStyle/>
          <a:p>
            <a:pPr eaLnBrk="1" hangingPunct="1"/>
            <a:r>
              <a:rPr lang="zh-CN" altLang="en-US" sz="1600" dirty="0"/>
              <a:t>。</a:t>
            </a: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18434" name="标题 3">
            <a:extLst>
              <a:ext uri="{FF2B5EF4-FFF2-40B4-BE49-F238E27FC236}">
                <a16:creationId xmlns:a16="http://schemas.microsoft.com/office/drawing/2014/main" id="{9A5795B8-B9CC-4F60-9A4E-C7954B791EC4}"/>
              </a:ext>
            </a:extLst>
          </p:cNvPr>
          <p:cNvSpPr>
            <a:spLocks noGrp="1"/>
          </p:cNvSpPr>
          <p:nvPr>
            <p:ph type="title" idx="4294967295"/>
          </p:nvPr>
        </p:nvSpPr>
        <p:spPr>
          <a:xfrm>
            <a:off x="3118748" y="350215"/>
            <a:ext cx="8218487" cy="504825"/>
          </a:xfrm>
        </p:spPr>
        <p:txBody>
          <a:bodyPr/>
          <a:lstStyle/>
          <a:p>
            <a:pPr eaLnBrk="1" hangingPunct="1"/>
            <a:r>
              <a:rPr lang="zh-CN" altLang="en-US" sz="3200" b="1" dirty="0"/>
              <a:t>治理的衡量与推广</a:t>
            </a:r>
            <a:endParaRPr lang="zh-CN" altLang="zh-CN" sz="3200" b="1" dirty="0"/>
          </a:p>
        </p:txBody>
      </p:sp>
      <p:sp>
        <p:nvSpPr>
          <p:cNvPr id="18435" name="内容占位符 2">
            <a:extLst>
              <a:ext uri="{FF2B5EF4-FFF2-40B4-BE49-F238E27FC236}">
                <a16:creationId xmlns:a16="http://schemas.microsoft.com/office/drawing/2014/main" id="{0BF42929-3F4E-4593-B203-C4D76D580F83}"/>
              </a:ext>
            </a:extLst>
          </p:cNvPr>
          <p:cNvSpPr>
            <a:spLocks noGrp="1"/>
          </p:cNvSpPr>
          <p:nvPr>
            <p:ph sz="half" idx="4294967295"/>
          </p:nvPr>
        </p:nvSpPr>
        <p:spPr>
          <a:xfrm>
            <a:off x="506896" y="1391479"/>
            <a:ext cx="4962939" cy="4863894"/>
          </a:xfrm>
        </p:spPr>
        <p:txBody>
          <a:bodyPr/>
          <a:lstStyle/>
          <a:p>
            <a:pPr eaLnBrk="1" hangingPunct="1"/>
            <a:r>
              <a:rPr lang="zh-CN" altLang="en-US" sz="2000" dirty="0"/>
              <a:t>最有代表性的是世界银行研究所丹尼尔·考夫曼和他的同事们</a:t>
            </a:r>
            <a:r>
              <a:rPr lang="en-US" altLang="zh-CN" sz="2000" dirty="0"/>
              <a:t>1996</a:t>
            </a:r>
            <a:r>
              <a:rPr lang="zh-CN" altLang="en-US" sz="2000" dirty="0"/>
              <a:t>年开发，并用来对</a:t>
            </a:r>
            <a:r>
              <a:rPr lang="en-US" altLang="zh-CN" sz="2000" dirty="0"/>
              <a:t>200</a:t>
            </a:r>
            <a:r>
              <a:rPr lang="zh-CN" altLang="en-US" sz="2000" dirty="0"/>
              <a:t>多个国家和地区的治理状况进行评估的世界治理指标（</a:t>
            </a:r>
            <a:r>
              <a:rPr lang="en-US" altLang="zh-CN" sz="2000" dirty="0"/>
              <a:t>Worldwide Governance Indicators, WGI</a:t>
            </a:r>
            <a:r>
              <a:rPr lang="zh-CN" altLang="en-US" sz="2000" dirty="0"/>
              <a:t>）。这套指标完全是衡量政府治理的，具体内容包括发言权与责任性（</a:t>
            </a:r>
            <a:r>
              <a:rPr lang="en-US" altLang="zh-CN" sz="2000" dirty="0"/>
              <a:t>Voice and Accountability</a:t>
            </a:r>
            <a:r>
              <a:rPr lang="zh-CN" altLang="en-US" sz="2000" dirty="0"/>
              <a:t>）、政治稳定和暴力缺失（</a:t>
            </a:r>
            <a:r>
              <a:rPr lang="en-US" altLang="zh-CN" sz="2000" dirty="0"/>
              <a:t>Political Stability and Absence of Violence</a:t>
            </a:r>
            <a:r>
              <a:rPr lang="zh-CN" altLang="en-US" sz="2000" dirty="0"/>
              <a:t>）、政府效能（</a:t>
            </a:r>
            <a:r>
              <a:rPr lang="en-US" altLang="zh-CN" sz="2000" dirty="0"/>
              <a:t>Government Effectiveness</a:t>
            </a:r>
            <a:r>
              <a:rPr lang="zh-CN" altLang="en-US" sz="2000" dirty="0"/>
              <a:t>）、规制质量（</a:t>
            </a:r>
            <a:r>
              <a:rPr lang="en-US" altLang="zh-CN" sz="2000" dirty="0"/>
              <a:t>Regulatory Quality</a:t>
            </a:r>
            <a:r>
              <a:rPr lang="zh-CN" altLang="en-US" sz="2000" dirty="0"/>
              <a:t>）、法治（</a:t>
            </a:r>
            <a:r>
              <a:rPr lang="en-US" altLang="zh-CN" sz="2000" dirty="0"/>
              <a:t>Rule of Law</a:t>
            </a:r>
            <a:r>
              <a:rPr lang="zh-CN" altLang="en-US" sz="2000" dirty="0"/>
              <a:t>）、腐败控制（</a:t>
            </a:r>
            <a:r>
              <a:rPr lang="en-US" altLang="zh-CN" sz="2000" dirty="0"/>
              <a:t>Control of Corruption</a:t>
            </a:r>
            <a:r>
              <a:rPr lang="zh-CN" altLang="en-US" sz="2000" dirty="0"/>
              <a:t>）。</a:t>
            </a:r>
          </a:p>
          <a:p>
            <a:pPr eaLnBrk="1" hangingPunct="1"/>
            <a:r>
              <a:rPr lang="zh-CN" altLang="en-US" sz="2000" dirty="0"/>
              <a:t>对该指标体系有兴趣的读者可登陆网站： </a:t>
            </a:r>
            <a:r>
              <a:rPr lang="en-US" altLang="zh-CN" sz="2000" u="sng" dirty="0">
                <a:hlinkClick r:id="rId3"/>
              </a:rPr>
              <a:t>www.govindicators.org</a:t>
            </a:r>
            <a:r>
              <a:rPr lang="en-US" altLang="zh-CN" sz="2000" dirty="0"/>
              <a:t>   </a:t>
            </a:r>
            <a:endParaRPr lang="zh-CN" altLang="en-US" sz="2000" dirty="0"/>
          </a:p>
          <a:p>
            <a:pPr eaLnBrk="1" hangingPunct="1"/>
            <a:endParaRPr lang="zh-CN" altLang="en-US" sz="2800" dirty="0"/>
          </a:p>
        </p:txBody>
      </p:sp>
      <p:sp>
        <p:nvSpPr>
          <p:cNvPr id="18436" name="内容占位符 4">
            <a:extLst>
              <a:ext uri="{FF2B5EF4-FFF2-40B4-BE49-F238E27FC236}">
                <a16:creationId xmlns:a16="http://schemas.microsoft.com/office/drawing/2014/main" id="{8BAA4621-33AE-4616-8B01-396F4DEFA69F}"/>
              </a:ext>
            </a:extLst>
          </p:cNvPr>
          <p:cNvSpPr>
            <a:spLocks noGrp="1"/>
          </p:cNvSpPr>
          <p:nvPr>
            <p:ph sz="half" idx="4294967295"/>
          </p:nvPr>
        </p:nvSpPr>
        <p:spPr>
          <a:xfrm>
            <a:off x="7000461" y="1729408"/>
            <a:ext cx="4038600" cy="4525963"/>
          </a:xfrm>
        </p:spPr>
        <p:txBody>
          <a:bodyPr/>
          <a:lstStyle/>
          <a:p>
            <a:pPr eaLnBrk="1" hangingPunct="1"/>
            <a:r>
              <a:rPr lang="zh-CN" altLang="en-US" sz="2800" dirty="0"/>
              <a:t>联合国全球政府创新论坛：</a:t>
            </a:r>
            <a:endParaRPr lang="en-US" altLang="zh-CN" sz="2800" dirty="0"/>
          </a:p>
          <a:p>
            <a:pPr eaLnBrk="1" hangingPunct="1">
              <a:buFont typeface="Wingdings" panose="05000000000000000000" pitchFamily="2" charset="2"/>
              <a:buChar char="Ø"/>
            </a:pPr>
            <a:r>
              <a:rPr lang="zh-CN" altLang="en-US" sz="2800" b="1" dirty="0"/>
              <a:t>民主政府</a:t>
            </a:r>
            <a:r>
              <a:rPr lang="en-US" altLang="zh-CN" sz="2800" b="1" dirty="0"/>
              <a:t>;</a:t>
            </a:r>
            <a:r>
              <a:rPr lang="zh-CN" altLang="en-US" sz="2800" b="1" dirty="0"/>
              <a:t>法治政府</a:t>
            </a:r>
            <a:r>
              <a:rPr lang="en-US" altLang="zh-CN" sz="2800" b="1" dirty="0"/>
              <a:t>; </a:t>
            </a:r>
            <a:r>
              <a:rPr lang="zh-CN" altLang="en-US" sz="2800" b="1" dirty="0"/>
              <a:t>责任政府</a:t>
            </a:r>
            <a:r>
              <a:rPr lang="en-US" altLang="zh-CN" sz="2800" b="1" dirty="0"/>
              <a:t>;</a:t>
            </a:r>
            <a:r>
              <a:rPr lang="zh-CN" altLang="en-US" sz="2800" b="1" dirty="0"/>
              <a:t>服务政府（优质政府）</a:t>
            </a:r>
            <a:r>
              <a:rPr lang="en-US" altLang="zh-CN" sz="2800" b="1" dirty="0"/>
              <a:t>;</a:t>
            </a:r>
            <a:r>
              <a:rPr lang="zh-CN" altLang="en-US" sz="2800" b="1" dirty="0"/>
              <a:t>效益政府</a:t>
            </a:r>
            <a:r>
              <a:rPr lang="en-US" altLang="zh-CN" sz="2800" b="1" dirty="0"/>
              <a:t>;</a:t>
            </a:r>
            <a:r>
              <a:rPr lang="zh-CN" altLang="en-US" sz="2800" b="1" dirty="0"/>
              <a:t>专业政府</a:t>
            </a:r>
            <a:r>
              <a:rPr lang="en-US" altLang="zh-CN" sz="2800" b="1" dirty="0"/>
              <a:t>;</a:t>
            </a:r>
            <a:r>
              <a:rPr lang="zh-CN" altLang="en-US" sz="2800" b="1" dirty="0"/>
              <a:t>较少管制的政府；透明政府、廉洁政府</a:t>
            </a:r>
            <a:r>
              <a:rPr lang="en-US" altLang="zh-CN" sz="2800" b="1" dirty="0"/>
              <a:t>.</a:t>
            </a:r>
          </a:p>
          <a:p>
            <a:pPr eaLnBrk="1" hangingPunct="1"/>
            <a:endParaRPr lang="zh-CN" altLang="en-US" sz="2400" dirty="0"/>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5C79E-C392-4F77-AAC7-766F0BAD95B2}"/>
              </a:ext>
            </a:extLst>
          </p:cNvPr>
          <p:cNvSpPr>
            <a:spLocks noGrp="1"/>
          </p:cNvSpPr>
          <p:nvPr>
            <p:ph type="title"/>
          </p:nvPr>
        </p:nvSpPr>
        <p:spPr/>
        <p:txBody>
          <a:bodyPr/>
          <a:lstStyle/>
          <a:p>
            <a:r>
              <a:rPr lang="zh-CN" altLang="en-US" b="1" dirty="0"/>
              <a:t>政治发展的实践论：解放生产力</a:t>
            </a:r>
          </a:p>
        </p:txBody>
      </p:sp>
      <p:sp>
        <p:nvSpPr>
          <p:cNvPr id="3" name="内容占位符 2">
            <a:extLst>
              <a:ext uri="{FF2B5EF4-FFF2-40B4-BE49-F238E27FC236}">
                <a16:creationId xmlns:a16="http://schemas.microsoft.com/office/drawing/2014/main" id="{84AE3F91-6C5E-4502-8F31-E3CBE0629831}"/>
              </a:ext>
            </a:extLst>
          </p:cNvPr>
          <p:cNvSpPr>
            <a:spLocks noGrp="1"/>
          </p:cNvSpPr>
          <p:nvPr>
            <p:ph idx="1"/>
          </p:nvPr>
        </p:nvSpPr>
        <p:spPr>
          <a:xfrm>
            <a:off x="609600" y="1600201"/>
            <a:ext cx="5486400" cy="4525963"/>
          </a:xfrm>
        </p:spPr>
        <p:txBody>
          <a:bodyPr/>
          <a:lstStyle/>
          <a:p>
            <a:r>
              <a:rPr lang="zh-CN" altLang="en-US" sz="2400" dirty="0"/>
              <a:t>中国一切政党的政策及其实践在中国人民中所表现的作用的好、坏、大、小，归根到底，看其对于中国人民的生产力的发展是否有帮助及其帮助之大小。它是束缚生产力的？还是解放生产力的？彻底消灭日本侵略者，实行土地改革，解放农民，发展现代工业，建立独立、自由、民主、统一与富强的新中国，只有这一切，才能使中国社会生产力获得解放，才是中国人民所欢迎的。（毛泽东，论联合政府）</a:t>
            </a:r>
          </a:p>
        </p:txBody>
      </p:sp>
      <p:pic>
        <p:nvPicPr>
          <p:cNvPr id="4" name="图片 3">
            <a:extLst>
              <a:ext uri="{FF2B5EF4-FFF2-40B4-BE49-F238E27FC236}">
                <a16:creationId xmlns:a16="http://schemas.microsoft.com/office/drawing/2014/main" id="{0BFAFB45-54C8-462D-A7E4-6490EC13D74E}"/>
              </a:ext>
            </a:extLst>
          </p:cNvPr>
          <p:cNvPicPr>
            <a:picLocks noChangeAspect="1"/>
          </p:cNvPicPr>
          <p:nvPr/>
        </p:nvPicPr>
        <p:blipFill rotWithShape="1">
          <a:blip r:embed="rId3"/>
          <a:srcRect l="14672" r="14535"/>
          <a:stretch/>
        </p:blipFill>
        <p:spPr>
          <a:xfrm>
            <a:off x="7220268" y="1600202"/>
            <a:ext cx="3527719" cy="4983160"/>
          </a:xfrm>
          <a:prstGeom prst="rect">
            <a:avLst/>
          </a:prstGeom>
        </p:spPr>
      </p:pic>
    </p:spTree>
    <p:extLst>
      <p:ext uri="{BB962C8B-B14F-4D97-AF65-F5344CB8AC3E}">
        <p14:creationId xmlns:p14="http://schemas.microsoft.com/office/powerpoint/2010/main" val="135038293"/>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5605BB2-9830-4971-AC43-FF774225FCBB}"/>
              </a:ext>
            </a:extLst>
          </p:cNvPr>
          <p:cNvSpPr>
            <a:spLocks noGrp="1" noChangeArrowheads="1"/>
          </p:cNvSpPr>
          <p:nvPr>
            <p:ph type="title"/>
          </p:nvPr>
        </p:nvSpPr>
        <p:spPr>
          <a:xfrm>
            <a:off x="2763078" y="417443"/>
            <a:ext cx="7447723" cy="715618"/>
          </a:xfrm>
        </p:spPr>
        <p:txBody>
          <a:bodyPr>
            <a:normAutofit fontScale="90000"/>
          </a:bodyPr>
          <a:lstStyle/>
          <a:p>
            <a:r>
              <a:rPr lang="zh-CN" altLang="en-US" sz="4000" b="1" dirty="0"/>
              <a:t>政治发展的目的：</a:t>
            </a:r>
            <a:r>
              <a:rPr lang="zh-CN" altLang="zh-CN" sz="4000" b="1" dirty="0"/>
              <a:t>“三个有利于”</a:t>
            </a:r>
          </a:p>
        </p:txBody>
      </p:sp>
      <p:sp>
        <p:nvSpPr>
          <p:cNvPr id="49155" name="Rectangle 3">
            <a:extLst>
              <a:ext uri="{FF2B5EF4-FFF2-40B4-BE49-F238E27FC236}">
                <a16:creationId xmlns:a16="http://schemas.microsoft.com/office/drawing/2014/main" id="{83648964-B9B0-44FC-855A-C0B6EA8A1162}"/>
              </a:ext>
            </a:extLst>
          </p:cNvPr>
          <p:cNvSpPr>
            <a:spLocks noGrp="1" noChangeArrowheads="1"/>
          </p:cNvSpPr>
          <p:nvPr>
            <p:ph sz="half" idx="1"/>
          </p:nvPr>
        </p:nvSpPr>
        <p:spPr/>
        <p:txBody>
          <a:bodyPr/>
          <a:lstStyle/>
          <a:p>
            <a:pPr>
              <a:lnSpc>
                <a:spcPct val="100000"/>
              </a:lnSpc>
            </a:pPr>
            <a:r>
              <a:rPr lang="zh-CN" altLang="zh-CN" dirty="0"/>
              <a:t>邓小平在上个世纪80年代就曾经提出，评价一个国家的政治体制、政治结构和政策是否正确，“关键看三条：第一是看国家的政局是否稳定；第二是看是否增进人们的团结，改善人们的生活；第三是看生产力是否得到持续发展。”</a:t>
            </a:r>
          </a:p>
        </p:txBody>
      </p:sp>
      <p:sp>
        <p:nvSpPr>
          <p:cNvPr id="49156" name="Rectangle 4">
            <a:extLst>
              <a:ext uri="{FF2B5EF4-FFF2-40B4-BE49-F238E27FC236}">
                <a16:creationId xmlns:a16="http://schemas.microsoft.com/office/drawing/2014/main" id="{CD64DA2C-A408-4B6A-9370-0D46C02390B4}"/>
              </a:ext>
            </a:extLst>
          </p:cNvPr>
          <p:cNvSpPr>
            <a:spLocks noGrp="1" noChangeArrowheads="1"/>
          </p:cNvSpPr>
          <p:nvPr>
            <p:ph sz="half" idx="2"/>
          </p:nvPr>
        </p:nvSpPr>
        <p:spPr>
          <a:xfrm>
            <a:off x="6190974" y="1600200"/>
            <a:ext cx="5384800" cy="4525963"/>
          </a:xfrm>
        </p:spPr>
        <p:txBody>
          <a:bodyPr/>
          <a:lstStyle/>
          <a:p>
            <a:pPr>
              <a:lnSpc>
                <a:spcPct val="100000"/>
              </a:lnSpc>
            </a:pPr>
            <a:r>
              <a:rPr lang="zh-CN" altLang="zh-CN" dirty="0"/>
              <a:t>判断的标准，应该主要看是否有利于发展社会主义社会的生产力，是否有利于增强社会主义国家的综合国力，是否有利于提高人民的生活水平。</a:t>
            </a:r>
          </a:p>
        </p:txBody>
      </p:sp>
      <p:pic>
        <p:nvPicPr>
          <p:cNvPr id="2" name="图片 1">
            <a:extLst>
              <a:ext uri="{FF2B5EF4-FFF2-40B4-BE49-F238E27FC236}">
                <a16:creationId xmlns:a16="http://schemas.microsoft.com/office/drawing/2014/main" id="{B6922596-EF94-4D09-A78A-2EBCDC60E81D}"/>
              </a:ext>
            </a:extLst>
          </p:cNvPr>
          <p:cNvPicPr>
            <a:picLocks noChangeAspect="1"/>
          </p:cNvPicPr>
          <p:nvPr/>
        </p:nvPicPr>
        <p:blipFill>
          <a:blip r:embed="rId3"/>
          <a:stretch>
            <a:fillRect/>
          </a:stretch>
        </p:blipFill>
        <p:spPr>
          <a:xfrm>
            <a:off x="6858000" y="4124817"/>
            <a:ext cx="3810000" cy="25812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8E45C-75A0-4250-8415-C15C73B891A8}"/>
              </a:ext>
            </a:extLst>
          </p:cNvPr>
          <p:cNvSpPr>
            <a:spLocks noGrp="1"/>
          </p:cNvSpPr>
          <p:nvPr>
            <p:ph type="title"/>
          </p:nvPr>
        </p:nvSpPr>
        <p:spPr/>
        <p:txBody>
          <a:bodyPr/>
          <a:lstStyle/>
          <a:p>
            <a:r>
              <a:rPr lang="zh-CN" altLang="en-US" b="1" dirty="0"/>
              <a:t>习近平：八个“能否”</a:t>
            </a:r>
            <a:br>
              <a:rPr lang="en-US" altLang="zh-CN" b="1" dirty="0"/>
            </a:br>
            <a:r>
              <a:rPr lang="zh-CN" altLang="en-US" dirty="0"/>
              <a:t>纪念人民代表大会制度</a:t>
            </a:r>
            <a:r>
              <a:rPr lang="en-US" altLang="zh-CN" dirty="0"/>
              <a:t>60</a:t>
            </a:r>
            <a:r>
              <a:rPr lang="zh-CN" altLang="en-US" dirty="0"/>
              <a:t>周年讲话中</a:t>
            </a:r>
            <a:endParaRPr lang="zh-CN" altLang="en-US" b="1" dirty="0"/>
          </a:p>
        </p:txBody>
      </p:sp>
      <p:sp>
        <p:nvSpPr>
          <p:cNvPr id="3" name="内容占位符 2">
            <a:extLst>
              <a:ext uri="{FF2B5EF4-FFF2-40B4-BE49-F238E27FC236}">
                <a16:creationId xmlns:a16="http://schemas.microsoft.com/office/drawing/2014/main" id="{49BA80D9-89AC-4386-A4C0-288E3E423B0E}"/>
              </a:ext>
            </a:extLst>
          </p:cNvPr>
          <p:cNvSpPr>
            <a:spLocks noGrp="1"/>
          </p:cNvSpPr>
          <p:nvPr>
            <p:ph idx="1"/>
          </p:nvPr>
        </p:nvSpPr>
        <p:spPr/>
        <p:txBody>
          <a:bodyPr/>
          <a:lstStyle/>
          <a:p>
            <a:pPr>
              <a:lnSpc>
                <a:spcPct val="100000"/>
              </a:lnSpc>
            </a:pPr>
            <a:r>
              <a:rPr lang="zh-CN" altLang="en-US" sz="2800" dirty="0"/>
              <a:t>国家领导层能否依法有序更替；</a:t>
            </a:r>
            <a:endParaRPr lang="en-US" altLang="zh-CN" sz="2800" dirty="0"/>
          </a:p>
          <a:p>
            <a:pPr>
              <a:lnSpc>
                <a:spcPct val="100000"/>
              </a:lnSpc>
            </a:pPr>
            <a:r>
              <a:rPr lang="zh-CN" altLang="en-US" sz="2800" dirty="0"/>
              <a:t>全体人民能否依法管理国家事务和社会事务、管理经济和文化事业；</a:t>
            </a:r>
            <a:endParaRPr lang="en-US" altLang="zh-CN" sz="2800" dirty="0"/>
          </a:p>
          <a:p>
            <a:pPr>
              <a:lnSpc>
                <a:spcPct val="100000"/>
              </a:lnSpc>
            </a:pPr>
            <a:r>
              <a:rPr lang="zh-CN" altLang="en-US" sz="2800" dirty="0"/>
              <a:t>人民群众能否畅通表达利益要求；</a:t>
            </a:r>
            <a:endParaRPr lang="en-US" altLang="zh-CN" sz="2800" dirty="0"/>
          </a:p>
          <a:p>
            <a:pPr>
              <a:lnSpc>
                <a:spcPct val="100000"/>
              </a:lnSpc>
            </a:pPr>
            <a:r>
              <a:rPr lang="zh-CN" altLang="en-US" sz="2800" dirty="0"/>
              <a:t>社会各方面能否有效参与国家政治生活；</a:t>
            </a:r>
            <a:endParaRPr lang="en-US" altLang="zh-CN" sz="2800" dirty="0"/>
          </a:p>
          <a:p>
            <a:pPr>
              <a:lnSpc>
                <a:spcPct val="100000"/>
              </a:lnSpc>
            </a:pPr>
            <a:r>
              <a:rPr lang="zh-CN" altLang="en-US" sz="2800" dirty="0"/>
              <a:t>国家决策能否实现科学化、民主化；</a:t>
            </a:r>
            <a:endParaRPr lang="en-US" altLang="zh-CN" sz="2800" dirty="0"/>
          </a:p>
          <a:p>
            <a:pPr>
              <a:lnSpc>
                <a:spcPct val="100000"/>
              </a:lnSpc>
            </a:pPr>
            <a:r>
              <a:rPr lang="zh-CN" altLang="en-US" sz="2800" dirty="0"/>
              <a:t>各方面人才能否通过公平竞争进入国家领导和管理体系；</a:t>
            </a:r>
            <a:endParaRPr lang="en-US" altLang="zh-CN" sz="2800" dirty="0"/>
          </a:p>
          <a:p>
            <a:pPr>
              <a:lnSpc>
                <a:spcPct val="100000"/>
              </a:lnSpc>
            </a:pPr>
            <a:r>
              <a:rPr lang="zh-CN" altLang="en-US" sz="2800" dirty="0"/>
              <a:t>执政党能否依照宪法法律规定实现对国家事务的领导；</a:t>
            </a:r>
            <a:endParaRPr lang="en-US" altLang="zh-CN" sz="2800" dirty="0"/>
          </a:p>
          <a:p>
            <a:pPr>
              <a:lnSpc>
                <a:spcPct val="100000"/>
              </a:lnSpc>
            </a:pPr>
            <a:r>
              <a:rPr lang="zh-CN" altLang="en-US" sz="2800" dirty="0"/>
              <a:t>权力运用能否得到有效制约和监督。</a:t>
            </a:r>
          </a:p>
          <a:p>
            <a:endParaRPr lang="zh-CN" altLang="en-US" dirty="0"/>
          </a:p>
        </p:txBody>
      </p:sp>
    </p:spTree>
    <p:extLst>
      <p:ext uri="{BB962C8B-B14F-4D97-AF65-F5344CB8AC3E}">
        <p14:creationId xmlns:p14="http://schemas.microsoft.com/office/powerpoint/2010/main" val="4120877628"/>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AFBE31D-C8DE-4E1C-8488-AFF5EFE142BB}"/>
              </a:ext>
            </a:extLst>
          </p:cNvPr>
          <p:cNvSpPr>
            <a:spLocks noGrp="1" noChangeArrowheads="1"/>
          </p:cNvSpPr>
          <p:nvPr>
            <p:ph type="title"/>
          </p:nvPr>
        </p:nvSpPr>
        <p:spPr>
          <a:xfrm>
            <a:off x="2348948" y="150127"/>
            <a:ext cx="8229600" cy="725487"/>
          </a:xfrm>
        </p:spPr>
        <p:txBody>
          <a:bodyPr/>
          <a:lstStyle/>
          <a:p>
            <a:r>
              <a:rPr lang="zh-CN" altLang="zh-CN" sz="4000" dirty="0"/>
              <a:t>李光耀</a:t>
            </a:r>
          </a:p>
        </p:txBody>
      </p:sp>
      <p:sp>
        <p:nvSpPr>
          <p:cNvPr id="50180" name="Rectangle 4">
            <a:extLst>
              <a:ext uri="{FF2B5EF4-FFF2-40B4-BE49-F238E27FC236}">
                <a16:creationId xmlns:a16="http://schemas.microsoft.com/office/drawing/2014/main" id="{4DA460CB-0388-4EDE-8F53-932F9D5C4EC6}"/>
              </a:ext>
            </a:extLst>
          </p:cNvPr>
          <p:cNvSpPr>
            <a:spLocks noGrp="1" noChangeArrowheads="1"/>
          </p:cNvSpPr>
          <p:nvPr>
            <p:ph sz="half" idx="1"/>
          </p:nvPr>
        </p:nvSpPr>
        <p:spPr>
          <a:xfrm>
            <a:off x="5297214" y="1825625"/>
            <a:ext cx="6056586" cy="4351338"/>
          </a:xfrm>
        </p:spPr>
        <p:txBody>
          <a:bodyPr/>
          <a:lstStyle/>
          <a:p>
            <a:pPr>
              <a:lnSpc>
                <a:spcPct val="100000"/>
              </a:lnSpc>
            </a:pPr>
            <a:r>
              <a:rPr lang="zh-CN" altLang="zh-CN" dirty="0"/>
              <a:t>“要检验一套政治体制的价值，最终还是要看它能否建立稳定的社会环境，是否有助于改善大多数民众的生活标准，能否在确保人民和平共处的前提下享有最大限度的自由”</a:t>
            </a:r>
          </a:p>
        </p:txBody>
      </p:sp>
      <p:pic>
        <p:nvPicPr>
          <p:cNvPr id="50181" name="Picture 5">
            <a:extLst>
              <a:ext uri="{FF2B5EF4-FFF2-40B4-BE49-F238E27FC236}">
                <a16:creationId xmlns:a16="http://schemas.microsoft.com/office/drawing/2014/main" id="{6D909DCA-D2E3-4A66-BB08-A66A67E22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4" t="6914" r="10588" b="4523"/>
          <a:stretch/>
        </p:blipFill>
        <p:spPr bwMode="auto">
          <a:xfrm>
            <a:off x="1008992" y="1993791"/>
            <a:ext cx="3174125" cy="435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894EF-99DD-46FF-99A8-5BFF236E535C}"/>
              </a:ext>
            </a:extLst>
          </p:cNvPr>
          <p:cNvSpPr>
            <a:spLocks noGrp="1"/>
          </p:cNvSpPr>
          <p:nvPr>
            <p:ph type="title"/>
          </p:nvPr>
        </p:nvSpPr>
        <p:spPr/>
        <p:txBody>
          <a:bodyPr/>
          <a:lstStyle/>
          <a:p>
            <a:r>
              <a:rPr lang="zh-CN" altLang="en-US" dirty="0"/>
              <a:t>政治发展路径：中国</a:t>
            </a:r>
            <a:r>
              <a:rPr lang="en-US" altLang="zh-CN" dirty="0"/>
              <a:t>Vs</a:t>
            </a:r>
            <a:r>
              <a:rPr lang="zh-CN" altLang="en-US" dirty="0"/>
              <a:t>西方</a:t>
            </a:r>
          </a:p>
        </p:txBody>
      </p:sp>
      <p:sp>
        <p:nvSpPr>
          <p:cNvPr id="3" name="内容占位符 2">
            <a:extLst>
              <a:ext uri="{FF2B5EF4-FFF2-40B4-BE49-F238E27FC236}">
                <a16:creationId xmlns:a16="http://schemas.microsoft.com/office/drawing/2014/main" id="{CE623794-4238-4D86-A106-CFF7353DCE4F}"/>
              </a:ext>
            </a:extLst>
          </p:cNvPr>
          <p:cNvSpPr>
            <a:spLocks noGrp="1"/>
          </p:cNvSpPr>
          <p:nvPr>
            <p:ph idx="1"/>
          </p:nvPr>
        </p:nvSpPr>
        <p:spPr/>
        <p:txBody>
          <a:bodyPr/>
          <a:lstStyle/>
          <a:p>
            <a:r>
              <a:rPr lang="zh-CN" altLang="en-US" dirty="0"/>
              <a:t>党的领导</a:t>
            </a:r>
            <a:r>
              <a:rPr lang="en-US" altLang="zh-CN" dirty="0"/>
              <a:t>-</a:t>
            </a:r>
            <a:r>
              <a:rPr lang="zh-CN" altLang="en-US" dirty="0"/>
              <a:t>人民当家作主</a:t>
            </a:r>
            <a:r>
              <a:rPr lang="en-US" altLang="zh-CN" dirty="0"/>
              <a:t>-</a:t>
            </a:r>
            <a:r>
              <a:rPr lang="zh-CN" altLang="en-US" dirty="0"/>
              <a:t>依法治国</a:t>
            </a:r>
            <a:endParaRPr lang="en-US" altLang="zh-CN" dirty="0"/>
          </a:p>
          <a:p>
            <a:r>
              <a:rPr lang="zh-CN" altLang="en-US" dirty="0"/>
              <a:t>国家</a:t>
            </a:r>
            <a:r>
              <a:rPr lang="en-US" altLang="zh-CN" dirty="0"/>
              <a:t>-</a:t>
            </a:r>
            <a:r>
              <a:rPr lang="zh-CN" altLang="en-US" dirty="0"/>
              <a:t>法治</a:t>
            </a:r>
            <a:r>
              <a:rPr lang="en-US" altLang="zh-CN" dirty="0"/>
              <a:t>-</a:t>
            </a:r>
            <a:r>
              <a:rPr lang="zh-CN" altLang="en-US" dirty="0"/>
              <a:t>问责（福山）</a:t>
            </a:r>
            <a:endParaRPr lang="en-US" altLang="zh-CN" dirty="0"/>
          </a:p>
          <a:p>
            <a:pPr>
              <a:buFont typeface="Wingdings" panose="05000000000000000000" pitchFamily="2" charset="2"/>
              <a:buChar char="Ø"/>
            </a:pPr>
            <a:r>
              <a:rPr lang="zh-CN" altLang="en-US" dirty="0"/>
              <a:t>法治→国家建设→民主（西方道路）</a:t>
            </a:r>
          </a:p>
        </p:txBody>
      </p:sp>
      <p:pic>
        <p:nvPicPr>
          <p:cNvPr id="4" name="图片 3">
            <a:extLst>
              <a:ext uri="{FF2B5EF4-FFF2-40B4-BE49-F238E27FC236}">
                <a16:creationId xmlns:a16="http://schemas.microsoft.com/office/drawing/2014/main" id="{71B50FD4-9BB2-4EA4-9E90-4BA626311965}"/>
              </a:ext>
            </a:extLst>
          </p:cNvPr>
          <p:cNvPicPr>
            <a:picLocks noChangeAspect="1"/>
          </p:cNvPicPr>
          <p:nvPr/>
        </p:nvPicPr>
        <p:blipFill>
          <a:blip r:embed="rId3"/>
          <a:stretch>
            <a:fillRect/>
          </a:stretch>
        </p:blipFill>
        <p:spPr>
          <a:xfrm>
            <a:off x="5227983" y="3490173"/>
            <a:ext cx="6284484" cy="3002702"/>
          </a:xfrm>
          <a:prstGeom prst="rect">
            <a:avLst/>
          </a:prstGeom>
        </p:spPr>
      </p:pic>
    </p:spTree>
    <p:extLst>
      <p:ext uri="{BB962C8B-B14F-4D97-AF65-F5344CB8AC3E}">
        <p14:creationId xmlns:p14="http://schemas.microsoft.com/office/powerpoint/2010/main" val="341067486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53F30-CE3A-43AE-819F-5DA832909D87}"/>
              </a:ext>
            </a:extLst>
          </p:cNvPr>
          <p:cNvSpPr>
            <a:spLocks noGrp="1"/>
          </p:cNvSpPr>
          <p:nvPr>
            <p:ph type="title"/>
          </p:nvPr>
        </p:nvSpPr>
        <p:spPr/>
        <p:txBody>
          <a:bodyPr/>
          <a:lstStyle/>
          <a:p>
            <a:br>
              <a:rPr lang="en-US" altLang="zh-CN" b="1" dirty="0"/>
            </a:br>
            <a:r>
              <a:rPr lang="zh-CN" altLang="en-US" sz="4000" b="1" dirty="0"/>
              <a:t>两种政治发展观</a:t>
            </a:r>
            <a:br>
              <a:rPr lang="en-US" altLang="zh-CN" sz="4000" b="1" dirty="0"/>
            </a:br>
            <a:endParaRPr lang="zh-CN" altLang="en-US" sz="4000" b="1" dirty="0"/>
          </a:p>
        </p:txBody>
      </p:sp>
      <p:graphicFrame>
        <p:nvGraphicFramePr>
          <p:cNvPr id="4" name="内容占位符 3">
            <a:extLst>
              <a:ext uri="{FF2B5EF4-FFF2-40B4-BE49-F238E27FC236}">
                <a16:creationId xmlns:a16="http://schemas.microsoft.com/office/drawing/2014/main" id="{C1615FB3-1B5C-413A-93E3-A446B006FEE1}"/>
              </a:ext>
            </a:extLst>
          </p:cNvPr>
          <p:cNvGraphicFramePr>
            <a:graphicFrameLocks noGrp="1"/>
          </p:cNvGraphicFramePr>
          <p:nvPr>
            <p:ph sz="half" idx="1"/>
            <p:extLst>
              <p:ext uri="{D42A27DB-BD31-4B8C-83A1-F6EECF244321}">
                <p14:modId xmlns:p14="http://schemas.microsoft.com/office/powerpoint/2010/main" val="3886806201"/>
              </p:ext>
            </p:extLst>
          </p:nvPr>
        </p:nvGraphicFramePr>
        <p:xfrm>
          <a:off x="609600" y="1600200"/>
          <a:ext cx="5384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a:extLst>
              <a:ext uri="{FF2B5EF4-FFF2-40B4-BE49-F238E27FC236}">
                <a16:creationId xmlns:a16="http://schemas.microsoft.com/office/drawing/2014/main" id="{C73F1730-349D-4EC6-AB1C-F453181095C1}"/>
              </a:ext>
            </a:extLst>
          </p:cNvPr>
          <p:cNvSpPr>
            <a:spLocks noGrp="1"/>
          </p:cNvSpPr>
          <p:nvPr>
            <p:ph sz="half" idx="2"/>
          </p:nvPr>
        </p:nvSpPr>
        <p:spPr/>
        <p:txBody>
          <a:bodyPr/>
          <a:lstStyle/>
          <a:p>
            <a:r>
              <a:rPr lang="zh-CN" altLang="en-US" dirty="0"/>
              <a:t>理论总结</a:t>
            </a:r>
            <a:r>
              <a:rPr lang="en-US" altLang="zh-CN" dirty="0"/>
              <a:t>Vs</a:t>
            </a:r>
            <a:r>
              <a:rPr lang="zh-CN" altLang="en-US" dirty="0"/>
              <a:t>实践总结</a:t>
            </a:r>
            <a:endParaRPr lang="en-US" altLang="zh-CN" dirty="0"/>
          </a:p>
          <a:p>
            <a:r>
              <a:rPr lang="zh-CN" altLang="en-US" dirty="0"/>
              <a:t>政治本体</a:t>
            </a:r>
            <a:r>
              <a:rPr lang="en-US" altLang="zh-CN" dirty="0"/>
              <a:t>V</a:t>
            </a:r>
            <a:r>
              <a:rPr lang="zh-CN" altLang="en-US" dirty="0"/>
              <a:t>社会经济本体</a:t>
            </a:r>
            <a:endParaRPr lang="en-US" altLang="zh-CN" dirty="0"/>
          </a:p>
          <a:p>
            <a:r>
              <a:rPr lang="zh-CN" altLang="en-US" dirty="0"/>
              <a:t>过程论</a:t>
            </a:r>
            <a:r>
              <a:rPr lang="en-US" altLang="zh-CN" dirty="0"/>
              <a:t>Vs</a:t>
            </a:r>
            <a:r>
              <a:rPr lang="zh-CN" altLang="en-US" dirty="0"/>
              <a:t>后果论</a:t>
            </a:r>
            <a:endParaRPr lang="en-US" altLang="zh-CN" dirty="0"/>
          </a:p>
          <a:p>
            <a:r>
              <a:rPr lang="zh-CN" altLang="en-US" dirty="0"/>
              <a:t>价值论</a:t>
            </a:r>
            <a:r>
              <a:rPr lang="en-US" altLang="zh-CN" dirty="0"/>
              <a:t>Vs</a:t>
            </a:r>
            <a:r>
              <a:rPr lang="zh-CN" altLang="en-US" dirty="0"/>
              <a:t>效果论</a:t>
            </a:r>
            <a:endParaRPr lang="en-US" altLang="zh-CN" dirty="0"/>
          </a:p>
          <a:p>
            <a:r>
              <a:rPr lang="zh-CN" altLang="en-US" dirty="0">
                <a:solidFill>
                  <a:srgbClr val="FF0000"/>
                </a:solidFill>
              </a:rPr>
              <a:t>国家中心</a:t>
            </a:r>
            <a:r>
              <a:rPr lang="en-US" altLang="zh-CN" dirty="0">
                <a:solidFill>
                  <a:srgbClr val="FF0000"/>
                </a:solidFill>
              </a:rPr>
              <a:t>Vs</a:t>
            </a:r>
            <a:r>
              <a:rPr lang="zh-CN" altLang="en-US" dirty="0">
                <a:solidFill>
                  <a:srgbClr val="FF0000"/>
                </a:solidFill>
              </a:rPr>
              <a:t>社会中心</a:t>
            </a:r>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33148408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EC2B2-5FDD-44BD-9911-03E6DA6DA8FA}"/>
              </a:ext>
            </a:extLst>
          </p:cNvPr>
          <p:cNvSpPr>
            <a:spLocks noGrp="1"/>
          </p:cNvSpPr>
          <p:nvPr>
            <p:ph type="title"/>
          </p:nvPr>
        </p:nvSpPr>
        <p:spPr>
          <a:xfrm>
            <a:off x="2971800" y="288235"/>
            <a:ext cx="7636933" cy="764279"/>
          </a:xfrm>
        </p:spPr>
        <p:txBody>
          <a:bodyPr/>
          <a:lstStyle/>
          <a:p>
            <a:r>
              <a:rPr lang="en-US" altLang="zh-CN" sz="1800" b="1" dirty="0"/>
              <a:t>Human Cost of Post-9/11 Wars:</a:t>
            </a:r>
            <a:r>
              <a:rPr lang="en-US" altLang="zh-CN" sz="1800" dirty="0"/>
              <a:t> Direct War Deaths in Major War Zones, Afghanistan &amp; Pakistan (Oct. 2001 – Aug. 2021); Iraq (March 2003 – Aug. 2021); Syria (Sept. 2014 – May 2021); Yemen (Oct. 2002-Aug. 2021) and Other Post-9/11 War Zones</a:t>
            </a:r>
            <a:endParaRPr lang="zh-CN" altLang="en-US" sz="1800" dirty="0"/>
          </a:p>
        </p:txBody>
      </p:sp>
      <p:pic>
        <p:nvPicPr>
          <p:cNvPr id="5" name="内容占位符 4">
            <a:extLst>
              <a:ext uri="{FF2B5EF4-FFF2-40B4-BE49-F238E27FC236}">
                <a16:creationId xmlns:a16="http://schemas.microsoft.com/office/drawing/2014/main" id="{0FAE4C69-E387-440D-9C83-901454A912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843" y="1361662"/>
            <a:ext cx="12003157" cy="5357190"/>
          </a:xfrm>
        </p:spPr>
      </p:pic>
    </p:spTree>
    <p:extLst>
      <p:ext uri="{BB962C8B-B14F-4D97-AF65-F5344CB8AC3E}">
        <p14:creationId xmlns:p14="http://schemas.microsoft.com/office/powerpoint/2010/main" val="2064130301"/>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E408E-DA74-410F-B5FE-4D65A2A2E3DD}"/>
              </a:ext>
            </a:extLst>
          </p:cNvPr>
          <p:cNvSpPr>
            <a:spLocks noGrp="1"/>
          </p:cNvSpPr>
          <p:nvPr>
            <p:ph type="ctrTitle"/>
          </p:nvPr>
        </p:nvSpPr>
        <p:spPr/>
        <p:txBody>
          <a:bodyPr/>
          <a:lstStyle/>
          <a:p>
            <a:r>
              <a:rPr lang="zh-CN" altLang="en-US" sz="4800" b="1" dirty="0"/>
              <a:t>三、政治发展研究的基本范式</a:t>
            </a:r>
          </a:p>
        </p:txBody>
      </p:sp>
      <p:sp>
        <p:nvSpPr>
          <p:cNvPr id="3" name="副标题 2">
            <a:extLst>
              <a:ext uri="{FF2B5EF4-FFF2-40B4-BE49-F238E27FC236}">
                <a16:creationId xmlns:a16="http://schemas.microsoft.com/office/drawing/2014/main" id="{D0D8F19C-771E-4577-96DC-A38EFE762EE9}"/>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13471611"/>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F2E99-1CAE-4FC7-ACEB-EC50CA280DBB}"/>
              </a:ext>
            </a:extLst>
          </p:cNvPr>
          <p:cNvSpPr>
            <a:spLocks noGrp="1"/>
          </p:cNvSpPr>
          <p:nvPr>
            <p:ph type="title"/>
          </p:nvPr>
        </p:nvSpPr>
        <p:spPr/>
        <p:txBody>
          <a:bodyPr/>
          <a:lstStyle/>
          <a:p>
            <a:r>
              <a:rPr lang="zh-CN" altLang="en-US" b="1" dirty="0"/>
              <a:t>托马斯</a:t>
            </a:r>
            <a:r>
              <a:rPr lang="zh-CN" altLang="en-US" b="1" dirty="0">
                <a:latin typeface="宋体" panose="02010600030101010101" pitchFamily="2" charset="-122"/>
                <a:ea typeface="宋体" panose="02010600030101010101" pitchFamily="2" charset="-122"/>
              </a:rPr>
              <a:t>．</a:t>
            </a:r>
            <a:r>
              <a:rPr lang="zh-CN" altLang="en-US" b="1" dirty="0"/>
              <a:t>库恩与科学范式</a:t>
            </a:r>
          </a:p>
        </p:txBody>
      </p:sp>
      <p:sp>
        <p:nvSpPr>
          <p:cNvPr id="3" name="内容占位符 2">
            <a:extLst>
              <a:ext uri="{FF2B5EF4-FFF2-40B4-BE49-F238E27FC236}">
                <a16:creationId xmlns:a16="http://schemas.microsoft.com/office/drawing/2014/main" id="{20FA1950-5F0D-4F4C-9E04-F0C2E70F1D4A}"/>
              </a:ext>
            </a:extLst>
          </p:cNvPr>
          <p:cNvSpPr>
            <a:spLocks noGrp="1"/>
          </p:cNvSpPr>
          <p:nvPr>
            <p:ph idx="1"/>
          </p:nvPr>
        </p:nvSpPr>
        <p:spPr>
          <a:xfrm>
            <a:off x="410816" y="1550504"/>
            <a:ext cx="7003774" cy="4546947"/>
          </a:xfrm>
        </p:spPr>
        <p:txBody>
          <a:bodyPr>
            <a:noAutofit/>
          </a:bodyPr>
          <a:lstStyle/>
          <a:p>
            <a:pPr>
              <a:lnSpc>
                <a:spcPct val="120000"/>
              </a:lnSpc>
            </a:pPr>
            <a:r>
              <a:rPr lang="zh-CN" altLang="en-US" sz="2000" dirty="0"/>
              <a:t>科学范式的基本含义即包含科学理论、方法在内的一定时期的一种“科学共同体”</a:t>
            </a:r>
            <a:r>
              <a:rPr lang="en-US" altLang="zh-CN" sz="2000" dirty="0"/>
              <a:t>——</a:t>
            </a:r>
            <a:r>
              <a:rPr lang="zh-CN" altLang="en-US" sz="2000" dirty="0"/>
              <a:t>科学集团共有的研究信念、工具，是科学共同体从事科学发现、理论评价与选择、问题解决等科学活动的基础。</a:t>
            </a:r>
            <a:endParaRPr lang="en-US" altLang="zh-CN" sz="2000" dirty="0"/>
          </a:p>
          <a:p>
            <a:pPr>
              <a:lnSpc>
                <a:spcPct val="120000"/>
              </a:lnSpc>
            </a:pPr>
            <a:endParaRPr lang="en-US" altLang="zh-CN" sz="2000" dirty="0"/>
          </a:p>
          <a:p>
            <a:pPr>
              <a:lnSpc>
                <a:spcPct val="120000"/>
              </a:lnSpc>
            </a:pPr>
            <a:r>
              <a:rPr lang="zh-CN" altLang="en-US" sz="2000" dirty="0"/>
              <a:t>每一次革命都迫使科学界推翻一种盛极一时的科学理论，以支持另一种与之不相容的理论。每一次革命都必然会改变科学所要探讨的问题，也会改变同行们据以确定什么是可以采纳的或怎样才算是合理解决问题的标准。每一次革命都彻底改变了科学的形象，以至于最后我们不得不说，那个人们在里面进行科学研究的世界也根本变了。这些变化同几乎总是随之而来的争论一起，决定了科学革命的特征。</a:t>
            </a:r>
          </a:p>
        </p:txBody>
      </p:sp>
      <p:pic>
        <p:nvPicPr>
          <p:cNvPr id="4" name="图片 3">
            <a:extLst>
              <a:ext uri="{FF2B5EF4-FFF2-40B4-BE49-F238E27FC236}">
                <a16:creationId xmlns:a16="http://schemas.microsoft.com/office/drawing/2014/main" id="{5DC97743-49A7-43A5-858A-2A4C9438131E}"/>
              </a:ext>
            </a:extLst>
          </p:cNvPr>
          <p:cNvPicPr>
            <a:picLocks noChangeAspect="1"/>
          </p:cNvPicPr>
          <p:nvPr/>
        </p:nvPicPr>
        <p:blipFill>
          <a:blip r:embed="rId3"/>
          <a:stretch>
            <a:fillRect/>
          </a:stretch>
        </p:blipFill>
        <p:spPr>
          <a:xfrm>
            <a:off x="7841974" y="3772107"/>
            <a:ext cx="4268975" cy="2404856"/>
          </a:xfrm>
          <a:prstGeom prst="rect">
            <a:avLst/>
          </a:prstGeom>
        </p:spPr>
      </p:pic>
    </p:spTree>
    <p:extLst>
      <p:ext uri="{BB962C8B-B14F-4D97-AF65-F5344CB8AC3E}">
        <p14:creationId xmlns:p14="http://schemas.microsoft.com/office/powerpoint/2010/main" val="378808582"/>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C072AB-6D36-4607-AA2D-8BC4C76CA294}"/>
              </a:ext>
            </a:extLst>
          </p:cNvPr>
          <p:cNvSpPr>
            <a:spLocks noGrp="1"/>
          </p:cNvSpPr>
          <p:nvPr>
            <p:ph type="title"/>
          </p:nvPr>
        </p:nvSpPr>
        <p:spPr/>
        <p:txBody>
          <a:bodyPr/>
          <a:lstStyle/>
          <a:p>
            <a:r>
              <a:rPr lang="zh-CN" altLang="en-US" sz="4000" b="1" dirty="0"/>
              <a:t>两大基本范式</a:t>
            </a:r>
          </a:p>
        </p:txBody>
      </p:sp>
      <p:sp>
        <p:nvSpPr>
          <p:cNvPr id="3" name="内容占位符 2">
            <a:extLst>
              <a:ext uri="{FF2B5EF4-FFF2-40B4-BE49-F238E27FC236}">
                <a16:creationId xmlns:a16="http://schemas.microsoft.com/office/drawing/2014/main" id="{C90FC134-E71D-4514-8509-88B762F5D26C}"/>
              </a:ext>
            </a:extLst>
          </p:cNvPr>
          <p:cNvSpPr>
            <a:spLocks noGrp="1"/>
          </p:cNvSpPr>
          <p:nvPr>
            <p:ph idx="1"/>
          </p:nvPr>
        </p:nvSpPr>
        <p:spPr>
          <a:xfrm>
            <a:off x="699052" y="1769167"/>
            <a:ext cx="10972800" cy="4525963"/>
          </a:xfrm>
        </p:spPr>
        <p:txBody>
          <a:bodyPr/>
          <a:lstStyle/>
          <a:p>
            <a:r>
              <a:rPr lang="zh-CN" altLang="en-US" sz="3600" dirty="0"/>
              <a:t>分析理论：现代化理论（线性；明确而不可逆的；目的论；趋同论）</a:t>
            </a:r>
            <a:r>
              <a:rPr lang="en-US" altLang="zh-CN" sz="3600" dirty="0"/>
              <a:t>Vs</a:t>
            </a:r>
            <a:r>
              <a:rPr lang="zh-CN" altLang="en-US" sz="3600" dirty="0"/>
              <a:t>激进理论（</a:t>
            </a:r>
            <a:r>
              <a:rPr lang="en-US" altLang="zh-CN" sz="3600" dirty="0"/>
              <a:t>radical theory</a:t>
            </a:r>
            <a:r>
              <a:rPr lang="zh-CN" altLang="en-US" sz="3600" dirty="0"/>
              <a:t>）</a:t>
            </a:r>
            <a:endParaRPr lang="en-US" altLang="zh-CN" sz="3600" dirty="0"/>
          </a:p>
          <a:p>
            <a:r>
              <a:rPr lang="zh-CN" altLang="en-US" sz="3600" dirty="0"/>
              <a:t>分析视角：西方中心主义</a:t>
            </a:r>
            <a:endParaRPr lang="en-US" altLang="zh-CN" sz="3600" dirty="0"/>
          </a:p>
          <a:p>
            <a:r>
              <a:rPr lang="zh-CN" altLang="en-US" sz="3600" dirty="0"/>
              <a:t>分析框架：系统论</a:t>
            </a:r>
            <a:endParaRPr lang="en-US" altLang="zh-CN" sz="3600" dirty="0"/>
          </a:p>
          <a:p>
            <a:r>
              <a:rPr lang="zh-CN" altLang="en-US" sz="3600" dirty="0"/>
              <a:t>分析路径：比较研究、国别研究、历史研究</a:t>
            </a:r>
          </a:p>
        </p:txBody>
      </p:sp>
    </p:spTree>
    <p:extLst>
      <p:ext uri="{BB962C8B-B14F-4D97-AF65-F5344CB8AC3E}">
        <p14:creationId xmlns:p14="http://schemas.microsoft.com/office/powerpoint/2010/main" val="863699977"/>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B6BE3-8706-4287-BFAE-8D84914225E5}"/>
              </a:ext>
            </a:extLst>
          </p:cNvPr>
          <p:cNvSpPr>
            <a:spLocks noGrp="1"/>
          </p:cNvSpPr>
          <p:nvPr>
            <p:ph type="title"/>
          </p:nvPr>
        </p:nvSpPr>
        <p:spPr/>
        <p:txBody>
          <a:bodyPr/>
          <a:lstStyle/>
          <a:p>
            <a:r>
              <a:rPr lang="zh-CN" altLang="en-US" dirty="0"/>
              <a:t>现代化论：阿尔蒙德等</a:t>
            </a:r>
          </a:p>
        </p:txBody>
      </p:sp>
      <p:pic>
        <p:nvPicPr>
          <p:cNvPr id="4" name="内容占位符 3">
            <a:extLst>
              <a:ext uri="{FF2B5EF4-FFF2-40B4-BE49-F238E27FC236}">
                <a16:creationId xmlns:a16="http://schemas.microsoft.com/office/drawing/2014/main" id="{83ECD6BE-8080-4DE7-AE2D-439523727B16}"/>
              </a:ext>
            </a:extLst>
          </p:cNvPr>
          <p:cNvPicPr>
            <a:picLocks noGrp="1" noChangeAspect="1"/>
          </p:cNvPicPr>
          <p:nvPr>
            <p:ph idx="1"/>
          </p:nvPr>
        </p:nvPicPr>
        <p:blipFill>
          <a:blip r:embed="rId3"/>
          <a:stretch>
            <a:fillRect/>
          </a:stretch>
        </p:blipFill>
        <p:spPr>
          <a:xfrm>
            <a:off x="503663" y="1432887"/>
            <a:ext cx="3163072" cy="3059929"/>
          </a:xfrm>
          <a:prstGeom prst="rect">
            <a:avLst/>
          </a:prstGeom>
        </p:spPr>
      </p:pic>
      <p:pic>
        <p:nvPicPr>
          <p:cNvPr id="5" name="图片 4">
            <a:extLst>
              <a:ext uri="{FF2B5EF4-FFF2-40B4-BE49-F238E27FC236}">
                <a16:creationId xmlns:a16="http://schemas.microsoft.com/office/drawing/2014/main" id="{2AFE9859-4A18-4300-B341-E7ECDC00484F}"/>
              </a:ext>
            </a:extLst>
          </p:cNvPr>
          <p:cNvPicPr>
            <a:picLocks noChangeAspect="1"/>
          </p:cNvPicPr>
          <p:nvPr/>
        </p:nvPicPr>
        <p:blipFill>
          <a:blip r:embed="rId4"/>
          <a:stretch>
            <a:fillRect/>
          </a:stretch>
        </p:blipFill>
        <p:spPr>
          <a:xfrm>
            <a:off x="3758064" y="3226446"/>
            <a:ext cx="3270938" cy="3293485"/>
          </a:xfrm>
          <a:prstGeom prst="rect">
            <a:avLst/>
          </a:prstGeom>
        </p:spPr>
      </p:pic>
      <p:pic>
        <p:nvPicPr>
          <p:cNvPr id="6" name="图片 5">
            <a:extLst>
              <a:ext uri="{FF2B5EF4-FFF2-40B4-BE49-F238E27FC236}">
                <a16:creationId xmlns:a16="http://schemas.microsoft.com/office/drawing/2014/main" id="{F126DC8A-E0A3-4003-A0F8-AFAA410739A7}"/>
              </a:ext>
            </a:extLst>
          </p:cNvPr>
          <p:cNvPicPr>
            <a:picLocks noChangeAspect="1"/>
          </p:cNvPicPr>
          <p:nvPr/>
        </p:nvPicPr>
        <p:blipFill>
          <a:blip r:embed="rId5"/>
          <a:stretch>
            <a:fillRect/>
          </a:stretch>
        </p:blipFill>
        <p:spPr>
          <a:xfrm>
            <a:off x="7029002" y="1267899"/>
            <a:ext cx="2592076" cy="3403296"/>
          </a:xfrm>
          <a:prstGeom prst="rect">
            <a:avLst/>
          </a:prstGeom>
        </p:spPr>
      </p:pic>
      <p:pic>
        <p:nvPicPr>
          <p:cNvPr id="7" name="图片 6">
            <a:extLst>
              <a:ext uri="{FF2B5EF4-FFF2-40B4-BE49-F238E27FC236}">
                <a16:creationId xmlns:a16="http://schemas.microsoft.com/office/drawing/2014/main" id="{78CF1B00-E0E1-4F2D-8D61-36E57A0787F7}"/>
              </a:ext>
            </a:extLst>
          </p:cNvPr>
          <p:cNvPicPr>
            <a:picLocks noChangeAspect="1"/>
          </p:cNvPicPr>
          <p:nvPr/>
        </p:nvPicPr>
        <p:blipFill>
          <a:blip r:embed="rId6"/>
          <a:stretch>
            <a:fillRect/>
          </a:stretch>
        </p:blipFill>
        <p:spPr>
          <a:xfrm>
            <a:off x="9836635" y="4055165"/>
            <a:ext cx="2338254" cy="2528196"/>
          </a:xfrm>
          <a:prstGeom prst="rect">
            <a:avLst/>
          </a:prstGeom>
        </p:spPr>
      </p:pic>
    </p:spTree>
    <p:extLst>
      <p:ext uri="{BB962C8B-B14F-4D97-AF65-F5344CB8AC3E}">
        <p14:creationId xmlns:p14="http://schemas.microsoft.com/office/powerpoint/2010/main" val="615685980"/>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DCD84-E4D7-412C-80FC-EF940B9A0D72}"/>
              </a:ext>
            </a:extLst>
          </p:cNvPr>
          <p:cNvSpPr>
            <a:spLocks noGrp="1"/>
          </p:cNvSpPr>
          <p:nvPr>
            <p:ph type="title"/>
          </p:nvPr>
        </p:nvSpPr>
        <p:spPr/>
        <p:txBody>
          <a:bodyPr/>
          <a:lstStyle/>
          <a:p>
            <a:r>
              <a:rPr lang="zh-CN" altLang="en-US" dirty="0"/>
              <a:t>左翼理论：保罗</a:t>
            </a:r>
            <a:r>
              <a:rPr lang="en-US" altLang="zh-CN" dirty="0"/>
              <a:t>·</a:t>
            </a:r>
            <a:r>
              <a:rPr lang="zh-CN" altLang="en-US" dirty="0"/>
              <a:t>巴兰、沃勒斯坦等</a:t>
            </a:r>
          </a:p>
        </p:txBody>
      </p:sp>
      <p:pic>
        <p:nvPicPr>
          <p:cNvPr id="4" name="内容占位符 3">
            <a:extLst>
              <a:ext uri="{FF2B5EF4-FFF2-40B4-BE49-F238E27FC236}">
                <a16:creationId xmlns:a16="http://schemas.microsoft.com/office/drawing/2014/main" id="{13CA7437-54E3-4711-AA4C-16B06F060F66}"/>
              </a:ext>
            </a:extLst>
          </p:cNvPr>
          <p:cNvPicPr>
            <a:picLocks noGrp="1" noChangeAspect="1"/>
          </p:cNvPicPr>
          <p:nvPr>
            <p:ph idx="1"/>
          </p:nvPr>
        </p:nvPicPr>
        <p:blipFill>
          <a:blip r:embed="rId3"/>
          <a:stretch>
            <a:fillRect/>
          </a:stretch>
        </p:blipFill>
        <p:spPr>
          <a:xfrm>
            <a:off x="5074666" y="2518257"/>
            <a:ext cx="3255322" cy="4065104"/>
          </a:xfrm>
          <a:prstGeom prst="rect">
            <a:avLst/>
          </a:prstGeom>
        </p:spPr>
      </p:pic>
      <p:pic>
        <p:nvPicPr>
          <p:cNvPr id="5" name="图片 4">
            <a:extLst>
              <a:ext uri="{FF2B5EF4-FFF2-40B4-BE49-F238E27FC236}">
                <a16:creationId xmlns:a16="http://schemas.microsoft.com/office/drawing/2014/main" id="{C2DD73ED-4300-4FA5-9661-1E175C82B9C8}"/>
              </a:ext>
            </a:extLst>
          </p:cNvPr>
          <p:cNvPicPr>
            <a:picLocks noChangeAspect="1"/>
          </p:cNvPicPr>
          <p:nvPr/>
        </p:nvPicPr>
        <p:blipFill>
          <a:blip r:embed="rId4"/>
          <a:stretch>
            <a:fillRect/>
          </a:stretch>
        </p:blipFill>
        <p:spPr>
          <a:xfrm>
            <a:off x="420891" y="1401418"/>
            <a:ext cx="4608857" cy="2981740"/>
          </a:xfrm>
          <a:prstGeom prst="rect">
            <a:avLst/>
          </a:prstGeom>
        </p:spPr>
      </p:pic>
      <p:pic>
        <p:nvPicPr>
          <p:cNvPr id="6" name="图片 5">
            <a:extLst>
              <a:ext uri="{FF2B5EF4-FFF2-40B4-BE49-F238E27FC236}">
                <a16:creationId xmlns:a16="http://schemas.microsoft.com/office/drawing/2014/main" id="{5B323E7E-F3BD-4FC7-BD3D-948C2BBA7DB2}"/>
              </a:ext>
            </a:extLst>
          </p:cNvPr>
          <p:cNvPicPr>
            <a:picLocks noChangeAspect="1"/>
          </p:cNvPicPr>
          <p:nvPr/>
        </p:nvPicPr>
        <p:blipFill>
          <a:blip r:embed="rId5"/>
          <a:stretch>
            <a:fillRect/>
          </a:stretch>
        </p:blipFill>
        <p:spPr>
          <a:xfrm>
            <a:off x="8374906" y="2037522"/>
            <a:ext cx="3351285" cy="4463912"/>
          </a:xfrm>
          <a:prstGeom prst="rect">
            <a:avLst/>
          </a:prstGeom>
        </p:spPr>
      </p:pic>
    </p:spTree>
    <p:extLst>
      <p:ext uri="{BB962C8B-B14F-4D97-AF65-F5344CB8AC3E}">
        <p14:creationId xmlns:p14="http://schemas.microsoft.com/office/powerpoint/2010/main" val="3420941733"/>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75025-0073-481E-A684-FCB0EC107CED}"/>
              </a:ext>
            </a:extLst>
          </p:cNvPr>
          <p:cNvSpPr>
            <a:spLocks noGrp="1"/>
          </p:cNvSpPr>
          <p:nvPr>
            <p:ph type="title"/>
          </p:nvPr>
        </p:nvSpPr>
        <p:spPr/>
        <p:txBody>
          <a:bodyPr/>
          <a:lstStyle/>
          <a:p>
            <a:r>
              <a:rPr lang="zh-CN" altLang="en-US" dirty="0"/>
              <a:t>阿尔蒙德等人的政治系统分析模式</a:t>
            </a:r>
            <a:br>
              <a:rPr lang="en-US" altLang="zh-CN" dirty="0"/>
            </a:br>
            <a:r>
              <a:rPr lang="zh-CN" altLang="en-US" dirty="0"/>
              <a:t>（体系生态学方法）</a:t>
            </a:r>
          </a:p>
        </p:txBody>
      </p:sp>
      <p:pic>
        <p:nvPicPr>
          <p:cNvPr id="4" name="内容占位符 3">
            <a:extLst>
              <a:ext uri="{FF2B5EF4-FFF2-40B4-BE49-F238E27FC236}">
                <a16:creationId xmlns:a16="http://schemas.microsoft.com/office/drawing/2014/main" id="{395EE857-6230-4551-A98C-A17AB90FE6D8}"/>
              </a:ext>
            </a:extLst>
          </p:cNvPr>
          <p:cNvPicPr>
            <a:picLocks noGrp="1" noChangeAspect="1"/>
          </p:cNvPicPr>
          <p:nvPr>
            <p:ph idx="1"/>
          </p:nvPr>
        </p:nvPicPr>
        <p:blipFill rotWithShape="1">
          <a:blip r:embed="rId3"/>
          <a:stretch/>
        </p:blipFill>
        <p:spPr>
          <a:xfrm>
            <a:off x="1321904" y="1351721"/>
            <a:ext cx="9949070" cy="5419560"/>
          </a:xfrm>
          <a:prstGeom prst="rect">
            <a:avLst/>
          </a:prstGeom>
        </p:spPr>
      </p:pic>
    </p:spTree>
    <p:extLst>
      <p:ext uri="{BB962C8B-B14F-4D97-AF65-F5344CB8AC3E}">
        <p14:creationId xmlns:p14="http://schemas.microsoft.com/office/powerpoint/2010/main" val="1284154225"/>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AA88D-0099-4F8B-A3E6-7910589F3AE8}"/>
              </a:ext>
            </a:extLst>
          </p:cNvPr>
          <p:cNvSpPr>
            <a:spLocks noGrp="1"/>
          </p:cNvSpPr>
          <p:nvPr>
            <p:ph type="title"/>
          </p:nvPr>
        </p:nvSpPr>
        <p:spPr>
          <a:xfrm>
            <a:off x="838200" y="365126"/>
            <a:ext cx="10515600" cy="1016414"/>
          </a:xfrm>
        </p:spPr>
        <p:txBody>
          <a:bodyPr/>
          <a:lstStyle/>
          <a:p>
            <a:r>
              <a:rPr lang="zh-CN" altLang="en-US" b="1" dirty="0"/>
              <a:t>现代政治体系</a:t>
            </a:r>
          </a:p>
        </p:txBody>
      </p:sp>
      <p:pic>
        <p:nvPicPr>
          <p:cNvPr id="4" name="内容占位符 3">
            <a:extLst>
              <a:ext uri="{FF2B5EF4-FFF2-40B4-BE49-F238E27FC236}">
                <a16:creationId xmlns:a16="http://schemas.microsoft.com/office/drawing/2014/main" id="{3BECE29D-09A0-45D9-8722-26440EC45F7A}"/>
              </a:ext>
            </a:extLst>
          </p:cNvPr>
          <p:cNvPicPr>
            <a:picLocks noGrp="1" noChangeAspect="1"/>
          </p:cNvPicPr>
          <p:nvPr>
            <p:ph idx="1"/>
          </p:nvPr>
        </p:nvPicPr>
        <p:blipFill rotWithShape="1">
          <a:blip r:embed="rId3"/>
          <a:srcRect l="6873" t="2094" r="3774"/>
          <a:stretch/>
        </p:blipFill>
        <p:spPr>
          <a:xfrm>
            <a:off x="1212574" y="1381540"/>
            <a:ext cx="9819861" cy="5144113"/>
          </a:xfrm>
          <a:prstGeom prst="rect">
            <a:avLst/>
          </a:prstGeom>
        </p:spPr>
      </p:pic>
    </p:spTree>
    <p:extLst>
      <p:ext uri="{BB962C8B-B14F-4D97-AF65-F5344CB8AC3E}">
        <p14:creationId xmlns:p14="http://schemas.microsoft.com/office/powerpoint/2010/main" val="3963782097"/>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2487B-9224-4185-AAE2-5990ED25144A}"/>
              </a:ext>
            </a:extLst>
          </p:cNvPr>
          <p:cNvSpPr>
            <a:spLocks noGrp="1"/>
          </p:cNvSpPr>
          <p:nvPr>
            <p:ph type="title"/>
          </p:nvPr>
        </p:nvSpPr>
        <p:spPr>
          <a:xfrm>
            <a:off x="944216" y="365125"/>
            <a:ext cx="10409583" cy="1006475"/>
          </a:xfrm>
        </p:spPr>
        <p:txBody>
          <a:bodyPr/>
          <a:lstStyle/>
          <a:p>
            <a:r>
              <a:rPr lang="zh-CN" altLang="en-US" b="1" dirty="0"/>
              <a:t>政治体系的运行</a:t>
            </a:r>
          </a:p>
        </p:txBody>
      </p:sp>
      <p:pic>
        <p:nvPicPr>
          <p:cNvPr id="4" name="内容占位符 3">
            <a:extLst>
              <a:ext uri="{FF2B5EF4-FFF2-40B4-BE49-F238E27FC236}">
                <a16:creationId xmlns:a16="http://schemas.microsoft.com/office/drawing/2014/main" id="{F51EF02C-9778-4978-BCCD-402E1F08560A}"/>
              </a:ext>
            </a:extLst>
          </p:cNvPr>
          <p:cNvPicPr>
            <a:picLocks noGrp="1" noChangeAspect="1"/>
          </p:cNvPicPr>
          <p:nvPr>
            <p:ph idx="1"/>
          </p:nvPr>
        </p:nvPicPr>
        <p:blipFill rotWithShape="1">
          <a:blip r:embed="rId3"/>
          <a:srcRect l="7027" r="10415"/>
          <a:stretch/>
        </p:blipFill>
        <p:spPr>
          <a:xfrm>
            <a:off x="1460939" y="1530626"/>
            <a:ext cx="8429296" cy="5118652"/>
          </a:xfrm>
          <a:prstGeom prst="rect">
            <a:avLst/>
          </a:prstGeom>
        </p:spPr>
      </p:pic>
    </p:spTree>
    <p:extLst>
      <p:ext uri="{BB962C8B-B14F-4D97-AF65-F5344CB8AC3E}">
        <p14:creationId xmlns:p14="http://schemas.microsoft.com/office/powerpoint/2010/main" val="2689705315"/>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B4352-A4B1-4B5A-83F7-320351AB9F36}"/>
              </a:ext>
            </a:extLst>
          </p:cNvPr>
          <p:cNvSpPr>
            <a:spLocks noGrp="1"/>
          </p:cNvSpPr>
          <p:nvPr>
            <p:ph type="title"/>
          </p:nvPr>
        </p:nvSpPr>
        <p:spPr/>
        <p:txBody>
          <a:bodyPr/>
          <a:lstStyle/>
          <a:p>
            <a:r>
              <a:rPr lang="zh-CN" altLang="en-US" dirty="0"/>
              <a:t>阿尔蒙德（</a:t>
            </a:r>
            <a:r>
              <a:rPr lang="en-US" altLang="zh-CN" dirty="0"/>
              <a:t>p9</a:t>
            </a:r>
            <a:r>
              <a:rPr lang="zh-CN" altLang="en-US" dirty="0"/>
              <a:t>）</a:t>
            </a:r>
          </a:p>
        </p:txBody>
      </p:sp>
      <p:pic>
        <p:nvPicPr>
          <p:cNvPr id="4" name="内容占位符 3">
            <a:extLst>
              <a:ext uri="{FF2B5EF4-FFF2-40B4-BE49-F238E27FC236}">
                <a16:creationId xmlns:a16="http://schemas.microsoft.com/office/drawing/2014/main" id="{404960C1-122A-425B-9964-5E4E978E94D0}"/>
              </a:ext>
            </a:extLst>
          </p:cNvPr>
          <p:cNvPicPr>
            <a:picLocks noGrp="1" noChangeAspect="1"/>
          </p:cNvPicPr>
          <p:nvPr>
            <p:ph idx="1"/>
          </p:nvPr>
        </p:nvPicPr>
        <p:blipFill>
          <a:blip r:embed="rId3"/>
          <a:stretch>
            <a:fillRect/>
          </a:stretch>
        </p:blipFill>
        <p:spPr>
          <a:xfrm>
            <a:off x="740979" y="1928191"/>
            <a:ext cx="10515600" cy="4564684"/>
          </a:xfrm>
          <a:prstGeom prst="rect">
            <a:avLst/>
          </a:prstGeom>
        </p:spPr>
      </p:pic>
    </p:spTree>
    <p:extLst>
      <p:ext uri="{BB962C8B-B14F-4D97-AF65-F5344CB8AC3E}">
        <p14:creationId xmlns:p14="http://schemas.microsoft.com/office/powerpoint/2010/main" val="4215706640"/>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2CC95-530B-4599-A75A-19A06C8DFD68}"/>
              </a:ext>
            </a:extLst>
          </p:cNvPr>
          <p:cNvSpPr>
            <a:spLocks noGrp="1"/>
          </p:cNvSpPr>
          <p:nvPr>
            <p:ph type="title"/>
          </p:nvPr>
        </p:nvSpPr>
        <p:spPr/>
        <p:txBody>
          <a:bodyPr/>
          <a:lstStyle/>
          <a:p>
            <a:r>
              <a:rPr lang="zh-CN" altLang="en-US" dirty="0"/>
              <a:t>鲍威尔等人对阿尔蒙德模式的修正</a:t>
            </a:r>
          </a:p>
        </p:txBody>
      </p:sp>
      <p:pic>
        <p:nvPicPr>
          <p:cNvPr id="4" name="内容占位符 3">
            <a:extLst>
              <a:ext uri="{FF2B5EF4-FFF2-40B4-BE49-F238E27FC236}">
                <a16:creationId xmlns:a16="http://schemas.microsoft.com/office/drawing/2014/main" id="{3569837B-BE69-42F7-B896-F7B2047C08BA}"/>
              </a:ext>
            </a:extLst>
          </p:cNvPr>
          <p:cNvPicPr>
            <a:picLocks noGrp="1" noChangeAspect="1"/>
          </p:cNvPicPr>
          <p:nvPr>
            <p:ph idx="1"/>
          </p:nvPr>
        </p:nvPicPr>
        <p:blipFill>
          <a:blip r:embed="rId3"/>
          <a:stretch>
            <a:fillRect/>
          </a:stretch>
        </p:blipFill>
        <p:spPr>
          <a:xfrm>
            <a:off x="596349" y="1480931"/>
            <a:ext cx="10267122" cy="4913590"/>
          </a:xfrm>
          <a:prstGeom prst="rect">
            <a:avLst/>
          </a:prstGeom>
        </p:spPr>
      </p:pic>
    </p:spTree>
    <p:extLst>
      <p:ext uri="{BB962C8B-B14F-4D97-AF65-F5344CB8AC3E}">
        <p14:creationId xmlns:p14="http://schemas.microsoft.com/office/powerpoint/2010/main" val="342505599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210A5-0035-4158-AEDA-EE7BA56E5DBE}"/>
              </a:ext>
            </a:extLst>
          </p:cNvPr>
          <p:cNvSpPr>
            <a:spLocks noGrp="1"/>
          </p:cNvSpPr>
          <p:nvPr>
            <p:ph type="title"/>
          </p:nvPr>
        </p:nvSpPr>
        <p:spPr/>
        <p:txBody>
          <a:bodyPr/>
          <a:lstStyle/>
          <a:p>
            <a:r>
              <a:rPr lang="zh-CN" altLang="en-US" b="1" dirty="0"/>
              <a:t>战争支出</a:t>
            </a:r>
            <a:r>
              <a:rPr lang="en-US" altLang="zh-CN" sz="2800" dirty="0"/>
              <a:t>https://watson.brown.edu/costsofwar/papers</a:t>
            </a:r>
            <a:endParaRPr lang="zh-CN" altLang="en-US" sz="2800" dirty="0"/>
          </a:p>
        </p:txBody>
      </p:sp>
      <p:pic>
        <p:nvPicPr>
          <p:cNvPr id="5" name="内容占位符 4">
            <a:extLst>
              <a:ext uri="{FF2B5EF4-FFF2-40B4-BE49-F238E27FC236}">
                <a16:creationId xmlns:a16="http://schemas.microsoft.com/office/drawing/2014/main" id="{377B43E5-9229-4340-A097-0A59BB8F8D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513" y="1381539"/>
            <a:ext cx="10525539" cy="5201821"/>
          </a:xfrm>
        </p:spPr>
      </p:pic>
    </p:spTree>
    <p:extLst>
      <p:ext uri="{BB962C8B-B14F-4D97-AF65-F5344CB8AC3E}">
        <p14:creationId xmlns:p14="http://schemas.microsoft.com/office/powerpoint/2010/main" val="2966108205"/>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7D2CE-07F7-431E-ABFE-AFA0CEBBFB03}"/>
              </a:ext>
            </a:extLst>
          </p:cNvPr>
          <p:cNvSpPr>
            <a:spLocks noGrp="1"/>
          </p:cNvSpPr>
          <p:nvPr>
            <p:ph type="title"/>
          </p:nvPr>
        </p:nvSpPr>
        <p:spPr/>
        <p:txBody>
          <a:bodyPr/>
          <a:lstStyle/>
          <a:p>
            <a:r>
              <a:rPr lang="zh-CN" altLang="en-US" dirty="0"/>
              <a:t>政治发展动力：经济发展</a:t>
            </a:r>
            <a:r>
              <a:rPr lang="en-US" altLang="zh-CN" dirty="0"/>
              <a:t>Vs</a:t>
            </a:r>
            <a:r>
              <a:rPr lang="zh-CN" altLang="en-US" dirty="0"/>
              <a:t>社会分化</a:t>
            </a:r>
          </a:p>
        </p:txBody>
      </p:sp>
      <p:pic>
        <p:nvPicPr>
          <p:cNvPr id="4" name="内容占位符 3">
            <a:extLst>
              <a:ext uri="{FF2B5EF4-FFF2-40B4-BE49-F238E27FC236}">
                <a16:creationId xmlns:a16="http://schemas.microsoft.com/office/drawing/2014/main" id="{7CE975F3-52EA-48A7-AE6A-20CB68D4B98B}"/>
              </a:ext>
            </a:extLst>
          </p:cNvPr>
          <p:cNvPicPr>
            <a:picLocks noGrp="1" noChangeAspect="1"/>
          </p:cNvPicPr>
          <p:nvPr>
            <p:ph idx="1"/>
          </p:nvPr>
        </p:nvPicPr>
        <p:blipFill rotWithShape="1">
          <a:blip r:embed="rId3"/>
          <a:srcRect l="6288" t="7504" r="4728" b="6544"/>
          <a:stretch/>
        </p:blipFill>
        <p:spPr>
          <a:xfrm>
            <a:off x="1061545" y="1600200"/>
            <a:ext cx="8639504" cy="4892675"/>
          </a:xfrm>
          <a:prstGeom prst="rect">
            <a:avLst/>
          </a:prstGeom>
        </p:spPr>
      </p:pic>
      <p:sp>
        <p:nvSpPr>
          <p:cNvPr id="3" name="矩形 2">
            <a:extLst>
              <a:ext uri="{FF2B5EF4-FFF2-40B4-BE49-F238E27FC236}">
                <a16:creationId xmlns:a16="http://schemas.microsoft.com/office/drawing/2014/main" id="{3074E0E3-331A-46FA-8FCA-3582DCEBD4CB}"/>
              </a:ext>
            </a:extLst>
          </p:cNvPr>
          <p:cNvSpPr/>
          <p:nvPr/>
        </p:nvSpPr>
        <p:spPr>
          <a:xfrm>
            <a:off x="10145137" y="3759340"/>
            <a:ext cx="859194" cy="954107"/>
          </a:xfrm>
          <a:prstGeom prst="rect">
            <a:avLst/>
          </a:prstGeom>
        </p:spPr>
        <p:txBody>
          <a:bodyPr wrap="square">
            <a:spAutoFit/>
          </a:bodyPr>
          <a:lstStyle/>
          <a:p>
            <a:r>
              <a:rPr lang="zh-CN" altLang="en-US" sz="2800" b="1" dirty="0"/>
              <a:t>福山</a:t>
            </a:r>
          </a:p>
        </p:txBody>
      </p:sp>
    </p:spTree>
    <p:extLst>
      <p:ext uri="{BB962C8B-B14F-4D97-AF65-F5344CB8AC3E}">
        <p14:creationId xmlns:p14="http://schemas.microsoft.com/office/powerpoint/2010/main" val="1359968298"/>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F4D5B-01E0-457D-BFB2-5C67010E3F2C}"/>
              </a:ext>
            </a:extLst>
          </p:cNvPr>
          <p:cNvSpPr>
            <a:spLocks noGrp="1"/>
          </p:cNvSpPr>
          <p:nvPr>
            <p:ph type="title"/>
          </p:nvPr>
        </p:nvSpPr>
        <p:spPr>
          <a:xfrm>
            <a:off x="838200" y="365126"/>
            <a:ext cx="10515600" cy="1264892"/>
          </a:xfrm>
        </p:spPr>
        <p:txBody>
          <a:bodyPr/>
          <a:lstStyle/>
          <a:p>
            <a:endParaRPr lang="zh-CN" altLang="en-US" dirty="0"/>
          </a:p>
        </p:txBody>
      </p:sp>
      <p:pic>
        <p:nvPicPr>
          <p:cNvPr id="4" name="内容占位符 3">
            <a:extLst>
              <a:ext uri="{FF2B5EF4-FFF2-40B4-BE49-F238E27FC236}">
                <a16:creationId xmlns:a16="http://schemas.microsoft.com/office/drawing/2014/main" id="{8F460781-3058-4F15-B3FE-A7B272738856}"/>
              </a:ext>
            </a:extLst>
          </p:cNvPr>
          <p:cNvPicPr>
            <a:picLocks noGrp="1" noChangeAspect="1"/>
          </p:cNvPicPr>
          <p:nvPr>
            <p:ph idx="1"/>
          </p:nvPr>
        </p:nvPicPr>
        <p:blipFill rotWithShape="1">
          <a:blip r:embed="rId3"/>
          <a:srcRect l="4050" r="2048"/>
          <a:stretch/>
        </p:blipFill>
        <p:spPr>
          <a:xfrm>
            <a:off x="6589644" y="2123090"/>
            <a:ext cx="4764156" cy="3435641"/>
          </a:xfrm>
          <a:prstGeom prst="rect">
            <a:avLst/>
          </a:prstGeom>
        </p:spPr>
      </p:pic>
      <p:pic>
        <p:nvPicPr>
          <p:cNvPr id="5" name="图片 4">
            <a:extLst>
              <a:ext uri="{FF2B5EF4-FFF2-40B4-BE49-F238E27FC236}">
                <a16:creationId xmlns:a16="http://schemas.microsoft.com/office/drawing/2014/main" id="{27555FDB-5FE2-464E-A3D3-1F58BED55BA0}"/>
              </a:ext>
            </a:extLst>
          </p:cNvPr>
          <p:cNvPicPr>
            <a:picLocks noChangeAspect="1"/>
          </p:cNvPicPr>
          <p:nvPr/>
        </p:nvPicPr>
        <p:blipFill rotWithShape="1">
          <a:blip r:embed="rId4"/>
          <a:srcRect l="2403" t="3518" r="3074"/>
          <a:stretch/>
        </p:blipFill>
        <p:spPr>
          <a:xfrm>
            <a:off x="698368" y="2123090"/>
            <a:ext cx="5592240" cy="3435641"/>
          </a:xfrm>
          <a:prstGeom prst="rect">
            <a:avLst/>
          </a:prstGeom>
        </p:spPr>
      </p:pic>
    </p:spTree>
    <p:extLst>
      <p:ext uri="{BB962C8B-B14F-4D97-AF65-F5344CB8AC3E}">
        <p14:creationId xmlns:p14="http://schemas.microsoft.com/office/powerpoint/2010/main" val="4230711135"/>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C21D1-0890-4F3B-9E7B-C25CF47000A4}"/>
              </a:ext>
            </a:extLst>
          </p:cNvPr>
          <p:cNvSpPr>
            <a:spLocks noGrp="1"/>
          </p:cNvSpPr>
          <p:nvPr>
            <p:ph type="title"/>
          </p:nvPr>
        </p:nvSpPr>
        <p:spPr/>
        <p:txBody>
          <a:bodyPr/>
          <a:lstStyle/>
          <a:p>
            <a:r>
              <a:rPr lang="zh-CN" altLang="en-US" dirty="0"/>
              <a:t>政治发展的动力</a:t>
            </a:r>
          </a:p>
        </p:txBody>
      </p:sp>
      <p:sp>
        <p:nvSpPr>
          <p:cNvPr id="3" name="内容占位符 2">
            <a:extLst>
              <a:ext uri="{FF2B5EF4-FFF2-40B4-BE49-F238E27FC236}">
                <a16:creationId xmlns:a16="http://schemas.microsoft.com/office/drawing/2014/main" id="{6EF1B7D6-C2EE-4042-98C4-A1886818CA3A}"/>
              </a:ext>
            </a:extLst>
          </p:cNvPr>
          <p:cNvSpPr>
            <a:spLocks noGrp="1"/>
          </p:cNvSpPr>
          <p:nvPr>
            <p:ph idx="1"/>
          </p:nvPr>
        </p:nvSpPr>
        <p:spPr/>
        <p:txBody>
          <a:bodyPr/>
          <a:lstStyle/>
          <a:p>
            <a:r>
              <a:rPr lang="zh-CN" altLang="en-US" dirty="0"/>
              <a:t>革命</a:t>
            </a:r>
            <a:r>
              <a:rPr lang="en-US" altLang="zh-CN" dirty="0"/>
              <a:t>Vs</a:t>
            </a:r>
            <a:r>
              <a:rPr lang="zh-CN" altLang="en-US" dirty="0"/>
              <a:t>改良</a:t>
            </a:r>
            <a:endParaRPr lang="en-US" altLang="zh-CN" dirty="0"/>
          </a:p>
          <a:p>
            <a:r>
              <a:rPr lang="zh-CN" altLang="en-US" dirty="0"/>
              <a:t>内生</a:t>
            </a:r>
            <a:r>
              <a:rPr lang="en-US" altLang="zh-CN" dirty="0"/>
              <a:t>Vs</a:t>
            </a:r>
            <a:r>
              <a:rPr lang="zh-CN" altLang="en-US" dirty="0"/>
              <a:t>移植</a:t>
            </a:r>
            <a:endParaRPr lang="en-US" altLang="zh-CN" dirty="0"/>
          </a:p>
          <a:p>
            <a:r>
              <a:rPr lang="zh-CN" altLang="en-US" dirty="0"/>
              <a:t>精英</a:t>
            </a:r>
            <a:r>
              <a:rPr lang="en-US" altLang="zh-CN" dirty="0"/>
              <a:t>Vs</a:t>
            </a:r>
            <a:r>
              <a:rPr lang="zh-CN" altLang="en-US" dirty="0"/>
              <a:t>大众</a:t>
            </a:r>
            <a:endParaRPr lang="en-US" altLang="zh-CN" dirty="0"/>
          </a:p>
          <a:p>
            <a:r>
              <a:rPr lang="zh-CN" altLang="en-US" dirty="0"/>
              <a:t>国家</a:t>
            </a:r>
            <a:r>
              <a:rPr lang="en-US" altLang="zh-CN" dirty="0"/>
              <a:t>Vs</a:t>
            </a:r>
            <a:r>
              <a:rPr lang="zh-CN" altLang="en-US" dirty="0"/>
              <a:t>社会</a:t>
            </a:r>
          </a:p>
        </p:txBody>
      </p:sp>
      <p:sp>
        <p:nvSpPr>
          <p:cNvPr id="4" name="矩形 3">
            <a:extLst>
              <a:ext uri="{FF2B5EF4-FFF2-40B4-BE49-F238E27FC236}">
                <a16:creationId xmlns:a16="http://schemas.microsoft.com/office/drawing/2014/main" id="{2823286A-810B-4A6A-8DA3-2505B0869E8B}"/>
              </a:ext>
            </a:extLst>
          </p:cNvPr>
          <p:cNvSpPr/>
          <p:nvPr/>
        </p:nvSpPr>
        <p:spPr>
          <a:xfrm>
            <a:off x="5025888" y="2809606"/>
            <a:ext cx="6096000" cy="3108543"/>
          </a:xfrm>
          <a:prstGeom prst="rect">
            <a:avLst/>
          </a:prstGeom>
        </p:spPr>
        <p:txBody>
          <a:bodyPr>
            <a:spAutoFit/>
          </a:bodyPr>
          <a:lstStyle/>
          <a:p>
            <a:r>
              <a:rPr lang="zh-CN" altLang="en-US" sz="2800" dirty="0">
                <a:latin typeface="+mj-ea"/>
                <a:ea typeface="+mj-ea"/>
              </a:rPr>
              <a:t>美国外交政策专家、</a:t>
            </a:r>
            <a:r>
              <a:rPr lang="en-US" altLang="zh-CN" sz="2800" dirty="0">
                <a:latin typeface="+mj-ea"/>
                <a:ea typeface="+mj-ea"/>
              </a:rPr>
              <a:t>《</a:t>
            </a:r>
            <a:r>
              <a:rPr lang="zh-CN" altLang="en-US" sz="2800" dirty="0">
                <a:latin typeface="+mj-ea"/>
                <a:ea typeface="+mj-ea"/>
              </a:rPr>
              <a:t>任务失败：后冷战时代的美国和世界</a:t>
            </a:r>
            <a:r>
              <a:rPr lang="en-US" altLang="zh-CN" sz="2800" dirty="0">
                <a:latin typeface="+mj-ea"/>
                <a:ea typeface="+mj-ea"/>
              </a:rPr>
              <a:t>》</a:t>
            </a:r>
            <a:r>
              <a:rPr lang="zh-CN" altLang="en-US" sz="2800" dirty="0">
                <a:latin typeface="+mj-ea"/>
                <a:ea typeface="+mj-ea"/>
              </a:rPr>
              <a:t>一书作者迈克尔</a:t>
            </a:r>
            <a:r>
              <a:rPr lang="en-US" altLang="zh-CN" sz="2800" dirty="0">
                <a:latin typeface="+mj-ea"/>
                <a:ea typeface="+mj-ea"/>
              </a:rPr>
              <a:t>•</a:t>
            </a:r>
            <a:r>
              <a:rPr lang="zh-CN" altLang="en-US" sz="2800" dirty="0">
                <a:latin typeface="+mj-ea"/>
                <a:ea typeface="+mj-ea"/>
              </a:rPr>
              <a:t>曼德尔鲍姆说：“我们再次从阿富汗战争中学到，尽管美国可以阻止外国发生坏事，但它却无法促使外国发生好事。好事必须是在那个国家内部自发产生的</a:t>
            </a:r>
            <a:r>
              <a:rPr lang="zh-CN" altLang="en-US" sz="2000" dirty="0">
                <a:latin typeface="+mj-ea"/>
                <a:ea typeface="+mj-ea"/>
              </a:rPr>
              <a:t>。</a:t>
            </a:r>
          </a:p>
        </p:txBody>
      </p:sp>
    </p:spTree>
    <p:extLst>
      <p:ext uri="{BB962C8B-B14F-4D97-AF65-F5344CB8AC3E}">
        <p14:creationId xmlns:p14="http://schemas.microsoft.com/office/powerpoint/2010/main" val="1693540649"/>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12415-FACF-4DB8-87F1-609306B000F3}"/>
              </a:ext>
            </a:extLst>
          </p:cNvPr>
          <p:cNvSpPr>
            <a:spLocks noGrp="1"/>
          </p:cNvSpPr>
          <p:nvPr>
            <p:ph type="title"/>
          </p:nvPr>
        </p:nvSpPr>
        <p:spPr/>
        <p:txBody>
          <a:bodyPr/>
          <a:lstStyle/>
          <a:p>
            <a:r>
              <a:rPr lang="zh-CN" altLang="en-US" dirty="0"/>
              <a:t>政治发展的方式：</a:t>
            </a:r>
          </a:p>
        </p:txBody>
      </p:sp>
      <p:sp>
        <p:nvSpPr>
          <p:cNvPr id="3" name="内容占位符 2">
            <a:extLst>
              <a:ext uri="{FF2B5EF4-FFF2-40B4-BE49-F238E27FC236}">
                <a16:creationId xmlns:a16="http://schemas.microsoft.com/office/drawing/2014/main" id="{49E079F9-7B80-42E1-8BBA-B106A60A5DBC}"/>
              </a:ext>
            </a:extLst>
          </p:cNvPr>
          <p:cNvSpPr>
            <a:spLocks noGrp="1"/>
          </p:cNvSpPr>
          <p:nvPr>
            <p:ph idx="1"/>
          </p:nvPr>
        </p:nvSpPr>
        <p:spPr/>
        <p:txBody>
          <a:bodyPr/>
          <a:lstStyle/>
          <a:p>
            <a:r>
              <a:rPr lang="zh-CN" altLang="en-US" dirty="0"/>
              <a:t>大爆炸（单轨）</a:t>
            </a:r>
            <a:r>
              <a:rPr lang="en-US" altLang="zh-CN" dirty="0"/>
              <a:t>Vs</a:t>
            </a:r>
            <a:r>
              <a:rPr lang="zh-CN" altLang="en-US" dirty="0"/>
              <a:t>渐进式（双轨）</a:t>
            </a:r>
            <a:endParaRPr lang="en-US" altLang="zh-CN" dirty="0"/>
          </a:p>
          <a:p>
            <a:r>
              <a:rPr lang="zh-CN" altLang="en-US" dirty="0"/>
              <a:t>自上而下</a:t>
            </a:r>
            <a:r>
              <a:rPr lang="en-US" altLang="zh-CN" dirty="0"/>
              <a:t>Vs</a:t>
            </a:r>
            <a:r>
              <a:rPr lang="zh-CN" altLang="en-US" dirty="0"/>
              <a:t>自下而上</a:t>
            </a:r>
            <a:endParaRPr lang="en-US" altLang="zh-CN" dirty="0"/>
          </a:p>
          <a:p>
            <a:r>
              <a:rPr lang="zh-CN" altLang="en-US" dirty="0"/>
              <a:t>巩固（稳定）</a:t>
            </a:r>
            <a:r>
              <a:rPr lang="en-US" altLang="zh-CN" dirty="0"/>
              <a:t>Vs</a:t>
            </a:r>
            <a:r>
              <a:rPr lang="zh-CN" altLang="en-US" dirty="0"/>
              <a:t>倒退（不稳定）</a:t>
            </a:r>
            <a:endParaRPr lang="en-US" altLang="zh-CN" dirty="0"/>
          </a:p>
          <a:p>
            <a:r>
              <a:rPr lang="zh-CN" altLang="en-US" dirty="0"/>
              <a:t>整体性</a:t>
            </a:r>
            <a:r>
              <a:rPr lang="en-US" altLang="zh-CN" dirty="0"/>
              <a:t>Vs</a:t>
            </a:r>
            <a:r>
              <a:rPr lang="zh-CN" altLang="en-US" dirty="0"/>
              <a:t>组合性</a:t>
            </a:r>
          </a:p>
        </p:txBody>
      </p:sp>
      <p:pic>
        <p:nvPicPr>
          <p:cNvPr id="4" name="图片 3">
            <a:extLst>
              <a:ext uri="{FF2B5EF4-FFF2-40B4-BE49-F238E27FC236}">
                <a16:creationId xmlns:a16="http://schemas.microsoft.com/office/drawing/2014/main" id="{CA33D305-6D7B-41D6-925C-089994CD059A}"/>
              </a:ext>
            </a:extLst>
          </p:cNvPr>
          <p:cNvPicPr>
            <a:picLocks noChangeAspect="1"/>
          </p:cNvPicPr>
          <p:nvPr/>
        </p:nvPicPr>
        <p:blipFill>
          <a:blip r:embed="rId3"/>
          <a:stretch>
            <a:fillRect/>
          </a:stretch>
        </p:blipFill>
        <p:spPr>
          <a:xfrm>
            <a:off x="4216557" y="4035287"/>
            <a:ext cx="6909099" cy="2109936"/>
          </a:xfrm>
          <a:prstGeom prst="rect">
            <a:avLst/>
          </a:prstGeom>
        </p:spPr>
      </p:pic>
    </p:spTree>
    <p:extLst>
      <p:ext uri="{BB962C8B-B14F-4D97-AF65-F5344CB8AC3E}">
        <p14:creationId xmlns:p14="http://schemas.microsoft.com/office/powerpoint/2010/main" val="117207661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4BF64-7E59-42B4-BC03-DFB36B2F4939}"/>
              </a:ext>
            </a:extLst>
          </p:cNvPr>
          <p:cNvSpPr>
            <a:spLocks noGrp="1"/>
          </p:cNvSpPr>
          <p:nvPr>
            <p:ph type="title"/>
          </p:nvPr>
        </p:nvSpPr>
        <p:spPr>
          <a:xfrm>
            <a:off x="3024717" y="274639"/>
            <a:ext cx="8464918" cy="777875"/>
          </a:xfrm>
        </p:spPr>
        <p:txBody>
          <a:bodyPr/>
          <a:lstStyle/>
          <a:p>
            <a:r>
              <a:rPr lang="zh-CN" altLang="en-US" sz="2800" dirty="0"/>
              <a:t>公共管理中的“现代化”观念（克里斯托弗</a:t>
            </a:r>
            <a:r>
              <a:rPr lang="zh-CN" altLang="en-US" sz="2800" dirty="0">
                <a:latin typeface="宋体" panose="02010600030101010101" pitchFamily="2" charset="-122"/>
                <a:ea typeface="宋体" panose="02010600030101010101" pitchFamily="2" charset="-122"/>
              </a:rPr>
              <a:t>．</a:t>
            </a:r>
            <a:r>
              <a:rPr lang="zh-CN" altLang="en-US" sz="2800" dirty="0"/>
              <a:t>胡德，</a:t>
            </a:r>
            <a:r>
              <a:rPr lang="en-US" altLang="zh-CN" sz="2800" dirty="0"/>
              <a:t>《</a:t>
            </a:r>
            <a:r>
              <a:rPr lang="zh-CN" altLang="en-US" sz="2800" dirty="0"/>
              <a:t>国家的艺术</a:t>
            </a:r>
            <a:r>
              <a:rPr lang="en-US" altLang="zh-CN" sz="2800" dirty="0"/>
              <a:t>》</a:t>
            </a:r>
            <a:r>
              <a:rPr lang="zh-CN" altLang="en-US" sz="2800" dirty="0"/>
              <a:t>，</a:t>
            </a:r>
            <a:r>
              <a:rPr lang="en-US" altLang="zh-CN" sz="2800" dirty="0"/>
              <a:t>p2007</a:t>
            </a:r>
            <a:r>
              <a:rPr lang="zh-CN" altLang="en-US" sz="2800" dirty="0"/>
              <a:t>）</a:t>
            </a:r>
          </a:p>
        </p:txBody>
      </p:sp>
      <p:sp>
        <p:nvSpPr>
          <p:cNvPr id="3" name="内容占位符 2">
            <a:extLst>
              <a:ext uri="{FF2B5EF4-FFF2-40B4-BE49-F238E27FC236}">
                <a16:creationId xmlns:a16="http://schemas.microsoft.com/office/drawing/2014/main" id="{8D13FA5F-2EB7-4E5F-81EB-C41F21F5BB34}"/>
              </a:ext>
            </a:extLst>
          </p:cNvPr>
          <p:cNvSpPr>
            <a:spLocks noGrp="1"/>
          </p:cNvSpPr>
          <p:nvPr>
            <p:ph idx="1"/>
          </p:nvPr>
        </p:nvSpPr>
        <p:spPr/>
        <p:txBody>
          <a:bodyPr/>
          <a:lstStyle/>
          <a:p>
            <a:r>
              <a:rPr lang="zh-CN" altLang="en-US" dirty="0"/>
              <a:t>在公共事务的组织与管理领域中，过时的传统模式确定无疑地转向时新的、体现潮流的方法与模式；</a:t>
            </a:r>
            <a:endParaRPr lang="en-US" altLang="zh-CN" dirty="0"/>
          </a:p>
          <a:p>
            <a:r>
              <a:rPr lang="zh-CN" altLang="en-US" dirty="0"/>
              <a:t>这种转变不可避免且不可逆转；</a:t>
            </a:r>
            <a:endParaRPr lang="en-US" altLang="zh-CN" dirty="0"/>
          </a:p>
          <a:p>
            <a:r>
              <a:rPr lang="zh-CN" altLang="en-US" dirty="0"/>
              <a:t>这种转变将导致趋同，任何地方都会出现相同的“现代”模式；</a:t>
            </a:r>
            <a:endParaRPr lang="en-US" altLang="zh-CN" dirty="0"/>
          </a:p>
          <a:p>
            <a:r>
              <a:rPr lang="zh-CN" altLang="en-US" dirty="0"/>
              <a:t>这些变化很显然是善的和广受欢迎的。</a:t>
            </a:r>
            <a:endParaRPr lang="en-US" altLang="zh-CN" dirty="0"/>
          </a:p>
          <a:p>
            <a:endParaRPr lang="en-US" altLang="zh-CN" dirty="0"/>
          </a:p>
          <a:p>
            <a:r>
              <a:rPr lang="zh-CN" altLang="en-US" dirty="0">
                <a:solidFill>
                  <a:srgbClr val="FF0000"/>
                </a:solidFill>
              </a:rPr>
              <a:t>现代化带来的“反效果”</a:t>
            </a:r>
          </a:p>
        </p:txBody>
      </p:sp>
    </p:spTree>
    <p:extLst>
      <p:ext uri="{BB962C8B-B14F-4D97-AF65-F5344CB8AC3E}">
        <p14:creationId xmlns:p14="http://schemas.microsoft.com/office/powerpoint/2010/main" val="3943259443"/>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3194B0-A0C0-417F-9838-E0317762F8CC}"/>
              </a:ext>
            </a:extLst>
          </p:cNvPr>
          <p:cNvSpPr>
            <a:spLocks noGrp="1"/>
          </p:cNvSpPr>
          <p:nvPr>
            <p:ph type="ctrTitle"/>
          </p:nvPr>
        </p:nvSpPr>
        <p:spPr>
          <a:xfrm>
            <a:off x="1533939" y="1972019"/>
            <a:ext cx="9564414" cy="1655763"/>
          </a:xfrm>
        </p:spPr>
        <p:txBody>
          <a:bodyPr>
            <a:normAutofit/>
          </a:bodyPr>
          <a:lstStyle/>
          <a:p>
            <a:r>
              <a:rPr lang="zh-CN" altLang="en-US" sz="4400" b="1" dirty="0"/>
              <a:t>四、全球化时代的政治发展研究：</a:t>
            </a:r>
            <a:br>
              <a:rPr lang="en-US" altLang="zh-CN" sz="4400" b="1" dirty="0"/>
            </a:br>
            <a:r>
              <a:rPr lang="zh-CN" altLang="en-US" sz="4400" b="1" dirty="0"/>
              <a:t>在国内外互动中重塑合法性和认同</a:t>
            </a:r>
          </a:p>
        </p:txBody>
      </p:sp>
      <p:sp>
        <p:nvSpPr>
          <p:cNvPr id="5" name="副标题 4">
            <a:extLst>
              <a:ext uri="{FF2B5EF4-FFF2-40B4-BE49-F238E27FC236}">
                <a16:creationId xmlns:a16="http://schemas.microsoft.com/office/drawing/2014/main" id="{43833982-C1B9-4680-8108-EB07F6725623}"/>
              </a:ext>
            </a:extLst>
          </p:cNvPr>
          <p:cNvSpPr>
            <a:spLocks noGrp="1"/>
          </p:cNvSpPr>
          <p:nvPr>
            <p:ph type="subTitle" idx="1"/>
          </p:nvPr>
        </p:nvSpPr>
        <p:spPr>
          <a:xfrm>
            <a:off x="1454426" y="4148690"/>
            <a:ext cx="9144000" cy="1655762"/>
          </a:xfrm>
        </p:spPr>
        <p:txBody>
          <a:bodyPr/>
          <a:lstStyle/>
          <a:p>
            <a:endParaRPr lang="zh-CN" altLang="en-US" dirty="0"/>
          </a:p>
        </p:txBody>
      </p:sp>
    </p:spTree>
    <p:extLst>
      <p:ext uri="{BB962C8B-B14F-4D97-AF65-F5344CB8AC3E}">
        <p14:creationId xmlns:p14="http://schemas.microsoft.com/office/powerpoint/2010/main" val="2940040392"/>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DCFA1-0A74-4696-8B85-818217B3BD72}"/>
              </a:ext>
            </a:extLst>
          </p:cNvPr>
          <p:cNvSpPr>
            <a:spLocks noGrp="1"/>
          </p:cNvSpPr>
          <p:nvPr>
            <p:ph type="title"/>
          </p:nvPr>
        </p:nvSpPr>
        <p:spPr/>
        <p:txBody>
          <a:bodyPr/>
          <a:lstStyle/>
          <a:p>
            <a:r>
              <a:rPr lang="zh-CN" altLang="en-US" sz="4000" b="1" dirty="0"/>
              <a:t>“终结论”的终结</a:t>
            </a:r>
          </a:p>
        </p:txBody>
      </p:sp>
      <p:sp>
        <p:nvSpPr>
          <p:cNvPr id="3" name="内容占位符 2">
            <a:extLst>
              <a:ext uri="{FF2B5EF4-FFF2-40B4-BE49-F238E27FC236}">
                <a16:creationId xmlns:a16="http://schemas.microsoft.com/office/drawing/2014/main" id="{A0C51EFB-6D54-446A-AC3C-C0DF247C1181}"/>
              </a:ext>
            </a:extLst>
          </p:cNvPr>
          <p:cNvSpPr>
            <a:spLocks noGrp="1"/>
          </p:cNvSpPr>
          <p:nvPr>
            <p:ph idx="1"/>
          </p:nvPr>
        </p:nvSpPr>
        <p:spPr/>
        <p:txBody>
          <a:bodyPr/>
          <a:lstStyle/>
          <a:p>
            <a:r>
              <a:rPr lang="en-US" altLang="zh-CN" dirty="0"/>
              <a:t>End of History</a:t>
            </a:r>
          </a:p>
          <a:p>
            <a:r>
              <a:rPr lang="en-US" altLang="zh-CN" dirty="0"/>
              <a:t>End of Democracy</a:t>
            </a:r>
          </a:p>
          <a:p>
            <a:endParaRPr lang="en-US" altLang="zh-CN" dirty="0"/>
          </a:p>
          <a:p>
            <a:r>
              <a:rPr lang="en-US" altLang="zh-CN" dirty="0"/>
              <a:t>Death of the Nation-state</a:t>
            </a:r>
          </a:p>
          <a:p>
            <a:r>
              <a:rPr lang="en-US" altLang="zh-CN" dirty="0"/>
              <a:t>Death of the State</a:t>
            </a:r>
          </a:p>
          <a:p>
            <a:r>
              <a:rPr lang="en-US" altLang="zh-CN" dirty="0"/>
              <a:t>Death of the ideology</a:t>
            </a:r>
            <a:endParaRPr lang="zh-CN" altLang="en-US" dirty="0"/>
          </a:p>
        </p:txBody>
      </p:sp>
    </p:spTree>
    <p:extLst>
      <p:ext uri="{BB962C8B-B14F-4D97-AF65-F5344CB8AC3E}">
        <p14:creationId xmlns:p14="http://schemas.microsoft.com/office/powerpoint/2010/main" val="150598084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0A8BB-B759-46FC-9FC1-132B9B75C1AA}"/>
              </a:ext>
            </a:extLst>
          </p:cNvPr>
          <p:cNvSpPr>
            <a:spLocks noGrp="1"/>
          </p:cNvSpPr>
          <p:nvPr>
            <p:ph type="title"/>
          </p:nvPr>
        </p:nvSpPr>
        <p:spPr>
          <a:xfrm>
            <a:off x="2355574" y="365125"/>
            <a:ext cx="8998225" cy="708301"/>
          </a:xfrm>
        </p:spPr>
        <p:txBody>
          <a:bodyPr/>
          <a:lstStyle/>
          <a:p>
            <a:r>
              <a:rPr lang="zh-CN" altLang="en-US" sz="4000" b="1" dirty="0"/>
              <a:t>全球化时代的新变化</a:t>
            </a:r>
          </a:p>
        </p:txBody>
      </p:sp>
      <p:sp>
        <p:nvSpPr>
          <p:cNvPr id="3" name="内容占位符 2">
            <a:extLst>
              <a:ext uri="{FF2B5EF4-FFF2-40B4-BE49-F238E27FC236}">
                <a16:creationId xmlns:a16="http://schemas.microsoft.com/office/drawing/2014/main" id="{75FA5A59-1C4D-4D08-B7F9-4BCAD43DE739}"/>
              </a:ext>
            </a:extLst>
          </p:cNvPr>
          <p:cNvSpPr>
            <a:spLocks noGrp="1"/>
          </p:cNvSpPr>
          <p:nvPr>
            <p:ph idx="1"/>
          </p:nvPr>
        </p:nvSpPr>
        <p:spPr>
          <a:xfrm>
            <a:off x="838200" y="1471448"/>
            <a:ext cx="10515600" cy="4949230"/>
          </a:xfrm>
        </p:spPr>
        <p:txBody>
          <a:bodyPr>
            <a:normAutofit fontScale="70000" lnSpcReduction="20000"/>
          </a:bodyPr>
          <a:lstStyle/>
          <a:p>
            <a:r>
              <a:rPr lang="zh-CN" altLang="en-US" b="1" dirty="0"/>
              <a:t>交往扩大与世界的内部化（</a:t>
            </a:r>
            <a:r>
              <a:rPr lang="en-US" altLang="zh-CN" b="1" dirty="0"/>
              <a:t>Internalization of the world</a:t>
            </a:r>
            <a:r>
              <a:rPr lang="zh-CN" altLang="en-US" dirty="0"/>
              <a:t>）</a:t>
            </a:r>
            <a:endParaRPr lang="en-US" altLang="zh-CN" dirty="0"/>
          </a:p>
          <a:p>
            <a:r>
              <a:rPr lang="zh-CN" altLang="en-US" dirty="0"/>
              <a:t>市场化</a:t>
            </a:r>
            <a:endParaRPr lang="en-US" altLang="zh-CN" dirty="0"/>
          </a:p>
          <a:p>
            <a:r>
              <a:rPr lang="zh-CN" altLang="en-US" dirty="0"/>
              <a:t>城市化</a:t>
            </a:r>
            <a:endParaRPr lang="en-US" altLang="zh-CN" dirty="0"/>
          </a:p>
          <a:p>
            <a:r>
              <a:rPr lang="zh-CN" altLang="en-US" dirty="0"/>
              <a:t>网络化</a:t>
            </a:r>
            <a:endParaRPr lang="en-US" altLang="zh-CN" dirty="0"/>
          </a:p>
          <a:p>
            <a:endParaRPr lang="en-US" altLang="zh-CN" dirty="0"/>
          </a:p>
          <a:p>
            <a:r>
              <a:rPr lang="zh-CN" altLang="en-US" b="1" dirty="0"/>
              <a:t>国际格局的深刻变动</a:t>
            </a:r>
            <a:endParaRPr lang="en-US" altLang="zh-CN" b="1" dirty="0"/>
          </a:p>
          <a:p>
            <a:r>
              <a:rPr lang="zh-CN" altLang="en-US" dirty="0"/>
              <a:t>文化自觉性和制度多样性的凸显</a:t>
            </a:r>
            <a:endParaRPr lang="en-US" altLang="zh-CN" dirty="0"/>
          </a:p>
          <a:p>
            <a:r>
              <a:rPr lang="zh-CN" altLang="en-US" dirty="0"/>
              <a:t>西方中心论的弱化</a:t>
            </a:r>
            <a:endParaRPr lang="en-US" altLang="zh-CN" dirty="0"/>
          </a:p>
          <a:p>
            <a:endParaRPr lang="en-US" altLang="zh-CN" dirty="0"/>
          </a:p>
          <a:p>
            <a:r>
              <a:rPr lang="zh-CN" altLang="en-US" b="1" dirty="0"/>
              <a:t>全球性问题的出现</a:t>
            </a:r>
            <a:endParaRPr lang="en-US" altLang="zh-CN" b="1" dirty="0"/>
          </a:p>
          <a:p>
            <a:endParaRPr lang="en-US" altLang="zh-CN" b="1" dirty="0"/>
          </a:p>
          <a:p>
            <a:r>
              <a:rPr lang="zh-CN" altLang="en-US" dirty="0"/>
              <a:t>国内</a:t>
            </a:r>
            <a:r>
              <a:rPr lang="en-US" altLang="zh-CN" dirty="0"/>
              <a:t>-</a:t>
            </a:r>
            <a:r>
              <a:rPr lang="zh-CN" altLang="en-US" dirty="0"/>
              <a:t>国际互动的频繁复杂</a:t>
            </a:r>
            <a:endParaRPr lang="en-US" altLang="zh-CN" dirty="0"/>
          </a:p>
          <a:p>
            <a:r>
              <a:rPr lang="zh-CN" altLang="en-US" dirty="0"/>
              <a:t>国家间竞争的全面化</a:t>
            </a:r>
            <a:endParaRPr lang="en-US" altLang="zh-CN" dirty="0"/>
          </a:p>
          <a:p>
            <a:r>
              <a:rPr lang="zh-CN" altLang="en-US" dirty="0"/>
              <a:t>国家自主性与能力的限度与重要性凸显</a:t>
            </a:r>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1166042887"/>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EC3DC-B458-4CB6-B1A7-160687406229}"/>
              </a:ext>
            </a:extLst>
          </p:cNvPr>
          <p:cNvSpPr>
            <a:spLocks noGrp="1"/>
          </p:cNvSpPr>
          <p:nvPr>
            <p:ph type="title"/>
          </p:nvPr>
        </p:nvSpPr>
        <p:spPr>
          <a:xfrm>
            <a:off x="3024716" y="274639"/>
            <a:ext cx="7898387" cy="777875"/>
          </a:xfrm>
        </p:spPr>
        <p:txBody>
          <a:bodyPr/>
          <a:lstStyle/>
          <a:p>
            <a:r>
              <a:rPr lang="zh-CN" altLang="en-US" b="1" dirty="0"/>
              <a:t>现代性与全球性</a:t>
            </a:r>
            <a:r>
              <a:rPr lang="en-US" altLang="zh-CN" b="1" dirty="0"/>
              <a:t>:</a:t>
            </a:r>
            <a:r>
              <a:rPr lang="zh-CN" altLang="en-US" b="1" dirty="0"/>
              <a:t>重塑国家存在的理由</a:t>
            </a:r>
          </a:p>
        </p:txBody>
      </p:sp>
      <p:sp>
        <p:nvSpPr>
          <p:cNvPr id="3" name="内容占位符 2">
            <a:extLst>
              <a:ext uri="{FF2B5EF4-FFF2-40B4-BE49-F238E27FC236}">
                <a16:creationId xmlns:a16="http://schemas.microsoft.com/office/drawing/2014/main" id="{9E56F315-D314-4487-8193-358BD0E6E635}"/>
              </a:ext>
            </a:extLst>
          </p:cNvPr>
          <p:cNvSpPr>
            <a:spLocks noGrp="1"/>
          </p:cNvSpPr>
          <p:nvPr>
            <p:ph sz="half" idx="1"/>
          </p:nvPr>
        </p:nvSpPr>
        <p:spPr/>
        <p:txBody>
          <a:bodyPr/>
          <a:lstStyle/>
          <a:p>
            <a:r>
              <a:rPr lang="zh-CN" altLang="en-US" dirty="0"/>
              <a:t>从现代化到现代性</a:t>
            </a:r>
            <a:endParaRPr lang="en-US" altLang="zh-CN" dirty="0"/>
          </a:p>
          <a:p>
            <a:pPr>
              <a:buFont typeface="Wingdings" panose="05000000000000000000" pitchFamily="2" charset="2"/>
              <a:buChar char="Ø"/>
            </a:pPr>
            <a:r>
              <a:rPr lang="zh-CN" altLang="en-US" dirty="0"/>
              <a:t>多样性；</a:t>
            </a:r>
            <a:endParaRPr lang="en-US" altLang="zh-CN" dirty="0"/>
          </a:p>
          <a:p>
            <a:pPr>
              <a:buFont typeface="Wingdings" panose="05000000000000000000" pitchFamily="2" charset="2"/>
              <a:buChar char="Ø"/>
            </a:pPr>
            <a:r>
              <a:rPr lang="zh-CN" altLang="en-US" dirty="0"/>
              <a:t>内生性</a:t>
            </a:r>
            <a:endParaRPr lang="en-US" altLang="zh-CN" dirty="0"/>
          </a:p>
          <a:p>
            <a:pPr>
              <a:buFont typeface="Wingdings" panose="05000000000000000000" pitchFamily="2" charset="2"/>
              <a:buChar char="Ø"/>
            </a:pPr>
            <a:r>
              <a:rPr lang="zh-CN" altLang="en-US" dirty="0"/>
              <a:t>自觉性</a:t>
            </a:r>
            <a:endParaRPr lang="en-US" altLang="zh-CN" dirty="0"/>
          </a:p>
          <a:p>
            <a:pPr>
              <a:buFont typeface="Wingdings" panose="05000000000000000000" pitchFamily="2" charset="2"/>
              <a:buChar char="Ø"/>
            </a:pPr>
            <a:r>
              <a:rPr lang="zh-CN" altLang="en-US" dirty="0"/>
              <a:t>趋同性</a:t>
            </a:r>
          </a:p>
        </p:txBody>
      </p:sp>
      <p:sp>
        <p:nvSpPr>
          <p:cNvPr id="4" name="内容占位符 3">
            <a:extLst>
              <a:ext uri="{FF2B5EF4-FFF2-40B4-BE49-F238E27FC236}">
                <a16:creationId xmlns:a16="http://schemas.microsoft.com/office/drawing/2014/main" id="{09D67262-D7EA-4E87-845F-609C72227D16}"/>
              </a:ext>
            </a:extLst>
          </p:cNvPr>
          <p:cNvSpPr>
            <a:spLocks noGrp="1"/>
          </p:cNvSpPr>
          <p:nvPr>
            <p:ph sz="half" idx="2"/>
          </p:nvPr>
        </p:nvSpPr>
        <p:spPr/>
        <p:txBody>
          <a:bodyPr/>
          <a:lstStyle/>
          <a:p>
            <a:r>
              <a:rPr lang="zh-CN" altLang="en-US" dirty="0"/>
              <a:t>从全球化到全球性</a:t>
            </a:r>
            <a:endParaRPr lang="en-US" altLang="zh-CN" dirty="0"/>
          </a:p>
          <a:p>
            <a:pPr>
              <a:buFont typeface="Wingdings" panose="05000000000000000000" pitchFamily="2" charset="2"/>
              <a:buChar char="Ø"/>
            </a:pPr>
            <a:r>
              <a:rPr lang="zh-CN" altLang="en-US" dirty="0"/>
              <a:t>相互联系与依存</a:t>
            </a:r>
            <a:endParaRPr lang="en-US" altLang="zh-CN" dirty="0"/>
          </a:p>
          <a:p>
            <a:pPr>
              <a:buFont typeface="Wingdings" panose="05000000000000000000" pitchFamily="2" charset="2"/>
              <a:buChar char="Ø"/>
            </a:pPr>
            <a:r>
              <a:rPr lang="zh-CN" altLang="en-US" dirty="0"/>
              <a:t>对内开放与对外开放</a:t>
            </a:r>
            <a:endParaRPr lang="en-US" altLang="zh-CN" dirty="0"/>
          </a:p>
          <a:p>
            <a:pPr>
              <a:buFont typeface="Wingdings" panose="05000000000000000000" pitchFamily="2" charset="2"/>
              <a:buChar char="Ø"/>
            </a:pPr>
            <a:r>
              <a:rPr lang="zh-CN" altLang="en-US" dirty="0"/>
              <a:t>各主体的自主与公共性扩展</a:t>
            </a:r>
            <a:endParaRPr lang="en-US" altLang="zh-CN" dirty="0"/>
          </a:p>
          <a:p>
            <a:pPr>
              <a:buFont typeface="Wingdings" panose="05000000000000000000" pitchFamily="2" charset="2"/>
              <a:buChar char="Ø"/>
            </a:pPr>
            <a:r>
              <a:rPr lang="zh-CN" altLang="en-US" dirty="0"/>
              <a:t>责任与合作</a:t>
            </a:r>
          </a:p>
        </p:txBody>
      </p:sp>
    </p:spTree>
    <p:extLst>
      <p:ext uri="{BB962C8B-B14F-4D97-AF65-F5344CB8AC3E}">
        <p14:creationId xmlns:p14="http://schemas.microsoft.com/office/powerpoint/2010/main" val="2217943500"/>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8B8E9-8EEA-480B-A74D-7E230D24AC3A}"/>
              </a:ext>
            </a:extLst>
          </p:cNvPr>
          <p:cNvSpPr>
            <a:spLocks noGrp="1"/>
          </p:cNvSpPr>
          <p:nvPr>
            <p:ph type="title"/>
          </p:nvPr>
        </p:nvSpPr>
        <p:spPr/>
        <p:txBody>
          <a:bodyPr/>
          <a:lstStyle/>
          <a:p>
            <a:r>
              <a:rPr lang="zh-CN" altLang="en-US" sz="4000" b="1" dirty="0"/>
              <a:t>合法性的再认识</a:t>
            </a:r>
          </a:p>
        </p:txBody>
      </p:sp>
      <p:sp>
        <p:nvSpPr>
          <p:cNvPr id="3" name="内容占位符 2">
            <a:extLst>
              <a:ext uri="{FF2B5EF4-FFF2-40B4-BE49-F238E27FC236}">
                <a16:creationId xmlns:a16="http://schemas.microsoft.com/office/drawing/2014/main" id="{DC3BF58E-386A-46B8-8997-34594EB93D28}"/>
              </a:ext>
            </a:extLst>
          </p:cNvPr>
          <p:cNvSpPr>
            <a:spLocks noGrp="1"/>
          </p:cNvSpPr>
          <p:nvPr>
            <p:ph idx="1"/>
          </p:nvPr>
        </p:nvSpPr>
        <p:spPr>
          <a:xfrm>
            <a:off x="586409" y="1590261"/>
            <a:ext cx="11181521" cy="4586702"/>
          </a:xfrm>
        </p:spPr>
        <p:txBody>
          <a:bodyPr>
            <a:noAutofit/>
          </a:bodyPr>
          <a:lstStyle/>
          <a:p>
            <a:r>
              <a:rPr lang="zh-CN" altLang="en-US" dirty="0"/>
              <a:t>马克斯</a:t>
            </a:r>
            <a:r>
              <a:rPr lang="en-US" altLang="zh-CN" dirty="0"/>
              <a:t>·</a:t>
            </a:r>
            <a:r>
              <a:rPr lang="zh-CN" altLang="en-US" dirty="0"/>
              <a:t>韦伯的经典定义</a:t>
            </a:r>
            <a:endParaRPr lang="en-US" altLang="zh-CN" dirty="0"/>
          </a:p>
          <a:p>
            <a:r>
              <a:rPr lang="zh-CN" altLang="en-US" dirty="0"/>
              <a:t>马克思的经典定义</a:t>
            </a:r>
            <a:endParaRPr lang="en-US" altLang="zh-CN" dirty="0"/>
          </a:p>
          <a:p>
            <a:r>
              <a:rPr lang="zh-CN" altLang="en-US" dirty="0"/>
              <a:t>哈贝马斯的定义</a:t>
            </a:r>
          </a:p>
        </p:txBody>
      </p:sp>
    </p:spTree>
    <p:extLst>
      <p:ext uri="{BB962C8B-B14F-4D97-AF65-F5344CB8AC3E}">
        <p14:creationId xmlns:p14="http://schemas.microsoft.com/office/powerpoint/2010/main" val="20544064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4CC7D-F12F-48B9-A035-BA99BF1A2E57}"/>
              </a:ext>
            </a:extLst>
          </p:cNvPr>
          <p:cNvSpPr>
            <a:spLocks noGrp="1"/>
          </p:cNvSpPr>
          <p:nvPr>
            <p:ph type="title"/>
          </p:nvPr>
        </p:nvSpPr>
        <p:spPr/>
        <p:txBody>
          <a:bodyPr/>
          <a:lstStyle/>
          <a:p>
            <a:r>
              <a:rPr lang="en-US" altLang="zh-CN" dirty="0"/>
              <a:t>2020</a:t>
            </a:r>
            <a:r>
              <a:rPr lang="zh-CN" altLang="en-US" dirty="0"/>
              <a:t>年全球新冠肺炎疫情危机</a:t>
            </a:r>
          </a:p>
        </p:txBody>
      </p:sp>
      <p:sp>
        <p:nvSpPr>
          <p:cNvPr id="3" name="内容占位符 2">
            <a:extLst>
              <a:ext uri="{FF2B5EF4-FFF2-40B4-BE49-F238E27FC236}">
                <a16:creationId xmlns:a16="http://schemas.microsoft.com/office/drawing/2014/main" id="{4D537115-C1E8-40DE-B197-70D8A7A40D21}"/>
              </a:ext>
            </a:extLst>
          </p:cNvPr>
          <p:cNvSpPr>
            <a:spLocks noGrp="1"/>
          </p:cNvSpPr>
          <p:nvPr>
            <p:ph sz="half" idx="1"/>
          </p:nvPr>
        </p:nvSpPr>
        <p:spPr/>
        <p:txBody>
          <a:bodyPr/>
          <a:lstStyle/>
          <a:p>
            <a:r>
              <a:rPr lang="zh-CN" altLang="en-US" dirty="0"/>
              <a:t>这场大流行病暴露了我们正愚蠢地朝着“一个世界，两种制度”的方向前进：中国和西方（尤其是美国）各行其是，仿佛彼此的命运没有交集。（内森</a:t>
            </a:r>
            <a:r>
              <a:rPr lang="en-US" altLang="zh-CN" dirty="0"/>
              <a:t>·</a:t>
            </a:r>
            <a:r>
              <a:rPr lang="zh-CN" altLang="en-US" dirty="0"/>
              <a:t>加德尔斯）</a:t>
            </a:r>
          </a:p>
        </p:txBody>
      </p:sp>
      <p:sp>
        <p:nvSpPr>
          <p:cNvPr id="5" name="内容占位符 4">
            <a:extLst>
              <a:ext uri="{FF2B5EF4-FFF2-40B4-BE49-F238E27FC236}">
                <a16:creationId xmlns:a16="http://schemas.microsoft.com/office/drawing/2014/main" id="{3AAB47AD-FE87-4508-8CF4-6110DB6A295D}"/>
              </a:ext>
            </a:extLst>
          </p:cNvPr>
          <p:cNvSpPr>
            <a:spLocks noGrp="1"/>
          </p:cNvSpPr>
          <p:nvPr>
            <p:ph sz="half" idx="2"/>
          </p:nvPr>
        </p:nvSpPr>
        <p:spPr>
          <a:xfrm>
            <a:off x="6111461" y="1600200"/>
            <a:ext cx="5384800" cy="4525963"/>
          </a:xfrm>
        </p:spPr>
        <p:txBody>
          <a:bodyPr/>
          <a:lstStyle/>
          <a:p>
            <a:r>
              <a:rPr lang="zh-CN" altLang="en-US" dirty="0"/>
              <a:t>乔治梅森大学经济学教授泰勒</a:t>
            </a:r>
            <a:r>
              <a:rPr lang="en-US" altLang="zh-CN" dirty="0"/>
              <a:t>·</a:t>
            </a:r>
            <a:r>
              <a:rPr lang="zh-CN" altLang="en-US" dirty="0"/>
              <a:t>科文（</a:t>
            </a:r>
            <a:r>
              <a:rPr lang="en-US" altLang="zh-CN" dirty="0"/>
              <a:t>Tyler Cowen</a:t>
            </a:r>
            <a:r>
              <a:rPr lang="zh-CN" altLang="en-US" dirty="0"/>
              <a:t>）在彭博社网站发布了题为</a:t>
            </a:r>
            <a:r>
              <a:rPr lang="en-US" altLang="zh-CN" dirty="0"/>
              <a:t>《</a:t>
            </a:r>
            <a:r>
              <a:rPr lang="zh-CN" altLang="en-US" dirty="0"/>
              <a:t>新冠扩大美国对华优势</a:t>
            </a:r>
            <a:r>
              <a:rPr lang="en-US" altLang="zh-CN" dirty="0"/>
              <a:t>》</a:t>
            </a:r>
            <a:r>
              <a:rPr lang="zh-CN" altLang="en-US" dirty="0"/>
              <a:t>的文章：称这次疫情说明美国可能已经扩大了它的领先优势，</a:t>
            </a:r>
            <a:r>
              <a:rPr lang="zh-CN" altLang="en-US" dirty="0">
                <a:solidFill>
                  <a:srgbClr val="FF0000"/>
                </a:solidFill>
              </a:rPr>
              <a:t>其中有一个人们不愿意讨论的领域，就是在伤亡人数的承受力上</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1842558551"/>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147BD-8672-4A21-9F70-3C7E8229B69B}"/>
              </a:ext>
            </a:extLst>
          </p:cNvPr>
          <p:cNvSpPr>
            <a:spLocks noGrp="1"/>
          </p:cNvSpPr>
          <p:nvPr>
            <p:ph type="title"/>
          </p:nvPr>
        </p:nvSpPr>
        <p:spPr/>
        <p:txBody>
          <a:bodyPr/>
          <a:lstStyle/>
          <a:p>
            <a:r>
              <a:rPr lang="zh-CN" altLang="en-US" dirty="0"/>
              <a:t>马克斯</a:t>
            </a:r>
            <a:r>
              <a:rPr lang="zh-CN" altLang="en-US" dirty="0">
                <a:latin typeface="宋体" panose="02010600030101010101" pitchFamily="2" charset="-122"/>
                <a:ea typeface="宋体" panose="02010600030101010101" pitchFamily="2" charset="-122"/>
              </a:rPr>
              <a:t>．</a:t>
            </a:r>
            <a:r>
              <a:rPr lang="zh-CN" altLang="en-US" dirty="0"/>
              <a:t>韦伯</a:t>
            </a:r>
          </a:p>
        </p:txBody>
      </p:sp>
      <p:sp>
        <p:nvSpPr>
          <p:cNvPr id="3" name="内容占位符 2">
            <a:extLst>
              <a:ext uri="{FF2B5EF4-FFF2-40B4-BE49-F238E27FC236}">
                <a16:creationId xmlns:a16="http://schemas.microsoft.com/office/drawing/2014/main" id="{D5A56FA1-4F74-4CBD-A347-3EE9141316D3}"/>
              </a:ext>
            </a:extLst>
          </p:cNvPr>
          <p:cNvSpPr>
            <a:spLocks noGrp="1"/>
          </p:cNvSpPr>
          <p:nvPr>
            <p:ph idx="1"/>
          </p:nvPr>
        </p:nvSpPr>
        <p:spPr>
          <a:xfrm>
            <a:off x="838200" y="1825625"/>
            <a:ext cx="6457122" cy="4351338"/>
          </a:xfrm>
        </p:spPr>
        <p:txBody>
          <a:bodyPr>
            <a:normAutofit fontScale="77500" lnSpcReduction="20000"/>
          </a:bodyPr>
          <a:lstStyle/>
          <a:p>
            <a:pPr>
              <a:lnSpc>
                <a:spcPct val="110000"/>
              </a:lnSpc>
            </a:pPr>
            <a:r>
              <a:rPr lang="zh-CN" altLang="en-US" dirty="0"/>
              <a:t>若要维持统治的持久存在，必须唤起合法性的信仰</a:t>
            </a:r>
            <a:endParaRPr lang="en-US" altLang="zh-CN" dirty="0"/>
          </a:p>
          <a:p>
            <a:pPr>
              <a:lnSpc>
                <a:spcPct val="110000"/>
              </a:lnSpc>
              <a:buFont typeface="Wingdings" panose="05000000000000000000" pitchFamily="2" charset="2"/>
              <a:buChar char="Ø"/>
            </a:pPr>
            <a:r>
              <a:rPr lang="zh-CN" altLang="en-US" dirty="0"/>
              <a:t>传统型：合法性来自于传统的神圣性和传统受命实施权威的统治者</a:t>
            </a:r>
          </a:p>
          <a:p>
            <a:pPr>
              <a:lnSpc>
                <a:spcPct val="110000"/>
              </a:lnSpc>
              <a:buFont typeface="Wingdings" panose="05000000000000000000" pitchFamily="2" charset="2"/>
              <a:buChar char="Ø"/>
            </a:pPr>
            <a:r>
              <a:rPr lang="zh-CN" altLang="en-US" dirty="0"/>
              <a:t> 法理型：合法性来自于法律制度和统治者指令权力</a:t>
            </a:r>
            <a:endParaRPr lang="en-US" altLang="zh-CN" dirty="0"/>
          </a:p>
          <a:p>
            <a:pPr marL="0" indent="0">
              <a:lnSpc>
                <a:spcPct val="110000"/>
              </a:lnSpc>
              <a:buNone/>
            </a:pPr>
            <a:r>
              <a:rPr lang="zh-CN" altLang="en-US" dirty="0"/>
              <a:t>（</a:t>
            </a:r>
            <a:r>
              <a:rPr lang="en-US" altLang="zh-CN" dirty="0"/>
              <a:t>1</a:t>
            </a:r>
            <a:r>
              <a:rPr lang="zh-CN" altLang="en-US" dirty="0"/>
              <a:t>）基于所有参与者的自愿协议</a:t>
            </a:r>
            <a:endParaRPr lang="en-US" altLang="zh-CN" dirty="0"/>
          </a:p>
          <a:p>
            <a:pPr marL="0" indent="0">
              <a:lnSpc>
                <a:spcPct val="110000"/>
              </a:lnSpc>
              <a:buNone/>
            </a:pPr>
            <a:r>
              <a:rPr lang="zh-CN" altLang="en-US" dirty="0"/>
              <a:t>（</a:t>
            </a:r>
            <a:r>
              <a:rPr lang="en-US" altLang="zh-CN" dirty="0"/>
              <a:t>2</a:t>
            </a:r>
            <a:r>
              <a:rPr lang="zh-CN" altLang="en-US" dirty="0"/>
              <a:t>）基于强制和服从，其中强制的基础，是被认为正当的人对人的统治</a:t>
            </a:r>
          </a:p>
          <a:p>
            <a:pPr>
              <a:lnSpc>
                <a:spcPct val="110000"/>
              </a:lnSpc>
              <a:buFont typeface="Wingdings" panose="05000000000000000000" pitchFamily="2" charset="2"/>
              <a:buChar char="Ø"/>
            </a:pPr>
            <a:r>
              <a:rPr lang="zh-CN" altLang="en-US" dirty="0"/>
              <a:t> 魅力型：来自于英雄化的非凡个人以及他所默示和创建的制度的神圣性</a:t>
            </a:r>
          </a:p>
        </p:txBody>
      </p:sp>
      <p:pic>
        <p:nvPicPr>
          <p:cNvPr id="4" name="图片 3">
            <a:extLst>
              <a:ext uri="{FF2B5EF4-FFF2-40B4-BE49-F238E27FC236}">
                <a16:creationId xmlns:a16="http://schemas.microsoft.com/office/drawing/2014/main" id="{D0DBBDAF-7673-471E-BD05-AA186AA09D31}"/>
              </a:ext>
            </a:extLst>
          </p:cNvPr>
          <p:cNvPicPr>
            <a:picLocks noChangeAspect="1"/>
          </p:cNvPicPr>
          <p:nvPr/>
        </p:nvPicPr>
        <p:blipFill>
          <a:blip r:embed="rId3"/>
          <a:stretch>
            <a:fillRect/>
          </a:stretch>
        </p:blipFill>
        <p:spPr>
          <a:xfrm>
            <a:off x="7887734" y="4111211"/>
            <a:ext cx="3095625" cy="1914525"/>
          </a:xfrm>
          <a:prstGeom prst="rect">
            <a:avLst/>
          </a:prstGeom>
        </p:spPr>
      </p:pic>
    </p:spTree>
    <p:extLst>
      <p:ext uri="{BB962C8B-B14F-4D97-AF65-F5344CB8AC3E}">
        <p14:creationId xmlns:p14="http://schemas.microsoft.com/office/powerpoint/2010/main" val="931673855"/>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0F674-E584-452A-8814-EFD9DFD8E507}"/>
              </a:ext>
            </a:extLst>
          </p:cNvPr>
          <p:cNvSpPr>
            <a:spLocks noGrp="1"/>
          </p:cNvSpPr>
          <p:nvPr>
            <p:ph type="title"/>
          </p:nvPr>
        </p:nvSpPr>
        <p:spPr>
          <a:xfrm>
            <a:off x="3024716" y="274639"/>
            <a:ext cx="8037535" cy="777875"/>
          </a:xfrm>
        </p:spPr>
        <p:txBody>
          <a:bodyPr/>
          <a:lstStyle/>
          <a:p>
            <a:r>
              <a:rPr lang="zh-CN" altLang="en-US" dirty="0"/>
              <a:t>马克思、恩格斯：国家本质与发展本质</a:t>
            </a:r>
          </a:p>
        </p:txBody>
      </p:sp>
      <p:sp>
        <p:nvSpPr>
          <p:cNvPr id="3" name="内容占位符 2">
            <a:extLst>
              <a:ext uri="{FF2B5EF4-FFF2-40B4-BE49-F238E27FC236}">
                <a16:creationId xmlns:a16="http://schemas.microsoft.com/office/drawing/2014/main" id="{AA586A1F-D1E2-4A03-A7A5-ABAB743FC0D7}"/>
              </a:ext>
            </a:extLst>
          </p:cNvPr>
          <p:cNvSpPr>
            <a:spLocks noGrp="1"/>
          </p:cNvSpPr>
          <p:nvPr>
            <p:ph sz="half" idx="1"/>
          </p:nvPr>
        </p:nvSpPr>
        <p:spPr/>
        <p:txBody>
          <a:bodyPr>
            <a:noAutofit/>
          </a:bodyPr>
          <a:lstStyle/>
          <a:p>
            <a:pPr>
              <a:lnSpc>
                <a:spcPct val="120000"/>
              </a:lnSpc>
            </a:pPr>
            <a:r>
              <a:rPr lang="zh-CN" altLang="en-US" sz="2800" dirty="0"/>
              <a:t>国家作为虚幻共同体</a:t>
            </a:r>
            <a:endParaRPr lang="en-US" altLang="zh-CN" sz="2800" dirty="0"/>
          </a:p>
          <a:p>
            <a:pPr>
              <a:lnSpc>
                <a:spcPct val="120000"/>
              </a:lnSpc>
            </a:pPr>
            <a:r>
              <a:rPr lang="zh-CN" altLang="en-US" sz="2800" dirty="0"/>
              <a:t>国家作为普遍利益的代表</a:t>
            </a:r>
            <a:endParaRPr lang="en-US" altLang="zh-CN" sz="2800" dirty="0"/>
          </a:p>
          <a:p>
            <a:pPr>
              <a:lnSpc>
                <a:spcPct val="120000"/>
              </a:lnSpc>
            </a:pPr>
            <a:r>
              <a:rPr lang="zh-CN" altLang="en-US" sz="2800" dirty="0"/>
              <a:t>统治阶级的思想在每一时代都是占统治地位的思想。这就是说，一个阶级是社会上占统治地位的物质力量，同时也是社会上占统治地位的精神力量。（选集</a:t>
            </a:r>
            <a:r>
              <a:rPr lang="en-US" altLang="zh-CN" sz="2800" dirty="0"/>
              <a:t>1</a:t>
            </a:r>
            <a:r>
              <a:rPr lang="zh-CN" altLang="en-US" sz="2800" dirty="0"/>
              <a:t>，</a:t>
            </a:r>
            <a:r>
              <a:rPr lang="en-US" altLang="zh-CN" sz="2800" dirty="0"/>
              <a:t>p178</a:t>
            </a:r>
            <a:r>
              <a:rPr lang="zh-CN" altLang="en-US" sz="2800" dirty="0"/>
              <a:t>）</a:t>
            </a:r>
            <a:endParaRPr lang="en-US" altLang="zh-CN" sz="2800" dirty="0"/>
          </a:p>
          <a:p>
            <a:pPr>
              <a:lnSpc>
                <a:spcPct val="120000"/>
              </a:lnSpc>
            </a:pPr>
            <a:r>
              <a:rPr lang="zh-CN" altLang="en-US" sz="2800" dirty="0"/>
              <a:t>国家的社会职能</a:t>
            </a:r>
          </a:p>
        </p:txBody>
      </p:sp>
      <p:sp>
        <p:nvSpPr>
          <p:cNvPr id="4" name="内容占位符 3">
            <a:extLst>
              <a:ext uri="{FF2B5EF4-FFF2-40B4-BE49-F238E27FC236}">
                <a16:creationId xmlns:a16="http://schemas.microsoft.com/office/drawing/2014/main" id="{65445D42-6806-41F9-B735-3EC87CA3FE35}"/>
              </a:ext>
            </a:extLst>
          </p:cNvPr>
          <p:cNvSpPr>
            <a:spLocks noGrp="1"/>
          </p:cNvSpPr>
          <p:nvPr>
            <p:ph sz="half" idx="2"/>
          </p:nvPr>
        </p:nvSpPr>
        <p:spPr>
          <a:xfrm>
            <a:off x="6096000" y="1825625"/>
            <a:ext cx="5257800" cy="4351338"/>
          </a:xfrm>
        </p:spPr>
        <p:txBody>
          <a:bodyPr>
            <a:normAutofit fontScale="55000" lnSpcReduction="20000"/>
          </a:bodyPr>
          <a:lstStyle/>
          <a:p>
            <a:pPr>
              <a:lnSpc>
                <a:spcPct val="120000"/>
              </a:lnSpc>
            </a:pPr>
            <a:r>
              <a:rPr lang="zh-CN" altLang="en-US" dirty="0">
                <a:solidFill>
                  <a:srgbClr val="FF0000"/>
                </a:solidFill>
              </a:rPr>
              <a:t>历史不外是各个世代的依次交替。每一代都利用以前各代遗留下来的材料、资金和生产力；由于这个缘故，每一代一方面在完全改变了的环境下继续从事所继承的活动，另一方面又通过完全改变了的活动来变更旧的环境。然而，事情被思辨地扭曲成这样：好像后期历史是前期历史的目的</a:t>
            </a:r>
            <a:r>
              <a:rPr lang="zh-CN" altLang="en-US" dirty="0"/>
              <a:t>，例如，好像美洲的发现的根本目的就是要促使法国大革命的爆发。于是历史便具有了自己特殊的目的并成为某个与“其他人物”（像“自我意识”、“批判”、“唯一者”等等）“并列的人物”。其实，前期历史的“使命”、“目的”、“萌芽”、“观念”等词所表示的东西，终究不过是从后期历史中得出的抽象，不过是从前期历史对后期历史发生的积极影响中得出的抽象。</a:t>
            </a:r>
          </a:p>
        </p:txBody>
      </p:sp>
    </p:spTree>
    <p:extLst>
      <p:ext uri="{BB962C8B-B14F-4D97-AF65-F5344CB8AC3E}">
        <p14:creationId xmlns:p14="http://schemas.microsoft.com/office/powerpoint/2010/main" val="3148299828"/>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4FC06-E4A0-48D9-9312-D19190738BFA}"/>
              </a:ext>
            </a:extLst>
          </p:cNvPr>
          <p:cNvSpPr>
            <a:spLocks noGrp="1"/>
          </p:cNvSpPr>
          <p:nvPr>
            <p:ph type="title"/>
          </p:nvPr>
        </p:nvSpPr>
        <p:spPr/>
        <p:txBody>
          <a:bodyPr/>
          <a:lstStyle/>
          <a:p>
            <a:r>
              <a:rPr lang="zh-CN" altLang="en-US" b="1" dirty="0"/>
              <a:t>哈贝马斯：合法性危机</a:t>
            </a:r>
          </a:p>
        </p:txBody>
      </p:sp>
      <p:sp>
        <p:nvSpPr>
          <p:cNvPr id="3" name="内容占位符 2">
            <a:extLst>
              <a:ext uri="{FF2B5EF4-FFF2-40B4-BE49-F238E27FC236}">
                <a16:creationId xmlns:a16="http://schemas.microsoft.com/office/drawing/2014/main" id="{BCA3BD21-D8EC-433F-BA99-37A9F554A27E}"/>
              </a:ext>
            </a:extLst>
          </p:cNvPr>
          <p:cNvSpPr>
            <a:spLocks noGrp="1"/>
          </p:cNvSpPr>
          <p:nvPr>
            <p:ph idx="1"/>
          </p:nvPr>
        </p:nvSpPr>
        <p:spPr/>
        <p:txBody>
          <a:bodyPr/>
          <a:lstStyle/>
          <a:p>
            <a:r>
              <a:rPr lang="zh-CN" altLang="en-US" sz="2400" dirty="0"/>
              <a:t>国家职能扩展与国家的合理性：国家为了保证生产的持续，获得大众的忠诚，把越来越多的预算用于公共费用。由此征税和合理地使用税收，以保证经济的正常运行，体现为国家的合理性。</a:t>
            </a:r>
            <a:endParaRPr lang="en-US" altLang="zh-CN" sz="2400" dirty="0"/>
          </a:p>
          <a:p>
            <a:r>
              <a:rPr lang="zh-CN" altLang="en-US" sz="2400" dirty="0"/>
              <a:t>合法是对合理性的论证：随着国家行为的扩展，要论证各种行动的合理性，以获得合法性。</a:t>
            </a:r>
            <a:endParaRPr lang="en-US" altLang="zh-CN" sz="2400" dirty="0"/>
          </a:p>
          <a:p>
            <a:r>
              <a:rPr lang="zh-CN" altLang="en-US" sz="2400" dirty="0"/>
              <a:t>合法性危机的出现： 这样，合理性对于合法性既可能起到支持作用，也可能削弱合法性，尤其是国家对社会经济生活的干预影响到整个统治系统的整合的时候，合法化危机就出现了。</a:t>
            </a:r>
            <a:endParaRPr lang="en-US" altLang="zh-CN" sz="2400" dirty="0"/>
          </a:p>
          <a:p>
            <a:r>
              <a:rPr lang="zh-CN" altLang="en-US" sz="2400" dirty="0"/>
              <a:t>合法性的持续：调整社会文化系统，以生产出新的认同，因为“不能随时用来满足行政系统要求的僵化的社会文化系统，是加剧合法化困境并导致合法化危机的唯一原因。”</a:t>
            </a:r>
          </a:p>
        </p:txBody>
      </p:sp>
    </p:spTree>
    <p:extLst>
      <p:ext uri="{BB962C8B-B14F-4D97-AF65-F5344CB8AC3E}">
        <p14:creationId xmlns:p14="http://schemas.microsoft.com/office/powerpoint/2010/main" val="3220245413"/>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3E07F-2B95-43D7-87CA-6A06DF76618D}"/>
              </a:ext>
            </a:extLst>
          </p:cNvPr>
          <p:cNvSpPr>
            <a:spLocks noGrp="1"/>
          </p:cNvSpPr>
          <p:nvPr>
            <p:ph type="title"/>
          </p:nvPr>
        </p:nvSpPr>
        <p:spPr/>
        <p:txBody>
          <a:bodyPr/>
          <a:lstStyle/>
          <a:p>
            <a:r>
              <a:rPr lang="en-US" altLang="zh-CN" dirty="0"/>
              <a:t>John H, </a:t>
            </a:r>
            <a:r>
              <a:rPr lang="en-US" altLang="zh-CN" dirty="0" err="1"/>
              <a:t>Schaar</a:t>
            </a:r>
            <a:r>
              <a:rPr lang="zh-CN" altLang="en-US" dirty="0"/>
              <a:t>：三种流行定义</a:t>
            </a:r>
            <a:r>
              <a:rPr lang="en-US" altLang="zh-CN" dirty="0"/>
              <a:t> </a:t>
            </a:r>
            <a:endParaRPr lang="zh-CN" altLang="en-US" dirty="0"/>
          </a:p>
        </p:txBody>
      </p:sp>
      <p:sp>
        <p:nvSpPr>
          <p:cNvPr id="3" name="内容占位符 2">
            <a:extLst>
              <a:ext uri="{FF2B5EF4-FFF2-40B4-BE49-F238E27FC236}">
                <a16:creationId xmlns:a16="http://schemas.microsoft.com/office/drawing/2014/main" id="{A6FD89ED-1812-4CD4-ACBA-8C11FC6FBE3C}"/>
              </a:ext>
            </a:extLst>
          </p:cNvPr>
          <p:cNvSpPr>
            <a:spLocks noGrp="1"/>
          </p:cNvSpPr>
          <p:nvPr>
            <p:ph idx="1"/>
          </p:nvPr>
        </p:nvSpPr>
        <p:spPr/>
        <p:txBody>
          <a:bodyPr/>
          <a:lstStyle/>
          <a:p>
            <a:pPr>
              <a:lnSpc>
                <a:spcPct val="100000"/>
              </a:lnSpc>
            </a:pPr>
            <a:r>
              <a:rPr lang="zh-CN" altLang="en-US" dirty="0"/>
              <a:t>第一种是利普塞特提出的，把合法性看作是政治系统培养和维持一种信念的能力，即现存的政治制度对于社会来说是最合适的。</a:t>
            </a:r>
            <a:endParaRPr lang="en-US" altLang="zh-CN" dirty="0"/>
          </a:p>
          <a:p>
            <a:pPr>
              <a:lnSpc>
                <a:spcPct val="100000"/>
              </a:lnSpc>
            </a:pPr>
            <a:r>
              <a:rPr lang="zh-CN" altLang="en-US" dirty="0"/>
              <a:t>第二种遵循了韦伯的传统，把合法性定义为“制度实现其价值并且被认为正当、恰当的程度”。</a:t>
            </a:r>
            <a:endParaRPr lang="en-US" altLang="zh-CN" dirty="0"/>
          </a:p>
          <a:p>
            <a:pPr>
              <a:lnSpc>
                <a:spcPct val="100000"/>
              </a:lnSpc>
            </a:pPr>
            <a:r>
              <a:rPr lang="zh-CN" altLang="en-US" dirty="0"/>
              <a:t>第三种定义是把政治合法性看做公众认为政权内在的“应当性”程度。合法性的政府就是社会认为其在道德上合宜的政府。他认为传统的合法性定义把合法性来源看作是外部的，并非权力者自我宣称的。新的合法性定义把合法性看作是信念或意见</a:t>
            </a:r>
          </a:p>
        </p:txBody>
      </p:sp>
    </p:spTree>
    <p:extLst>
      <p:ext uri="{BB962C8B-B14F-4D97-AF65-F5344CB8AC3E}">
        <p14:creationId xmlns:p14="http://schemas.microsoft.com/office/powerpoint/2010/main" val="1728648852"/>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7AE60-B380-41F5-9185-CF3BBDB0516B}"/>
              </a:ext>
            </a:extLst>
          </p:cNvPr>
          <p:cNvSpPr>
            <a:spLocks noGrp="1"/>
          </p:cNvSpPr>
          <p:nvPr>
            <p:ph type="title"/>
          </p:nvPr>
        </p:nvSpPr>
        <p:spPr>
          <a:xfrm>
            <a:off x="2325756" y="365125"/>
            <a:ext cx="9028043" cy="1056171"/>
          </a:xfrm>
        </p:spPr>
        <p:txBody>
          <a:bodyPr/>
          <a:lstStyle/>
          <a:p>
            <a:r>
              <a:rPr lang="zh-CN" altLang="en-US" dirty="0"/>
              <a:t>李普塞特（</a:t>
            </a:r>
            <a:r>
              <a:rPr lang="en-US" altLang="zh-CN" dirty="0"/>
              <a:t>《</a:t>
            </a:r>
            <a:r>
              <a:rPr lang="zh-CN" altLang="en-US" dirty="0"/>
              <a:t>政治人</a:t>
            </a:r>
            <a:r>
              <a:rPr lang="en-US" altLang="zh-CN" dirty="0"/>
              <a:t>》</a:t>
            </a:r>
            <a:r>
              <a:rPr lang="zh-CN" altLang="en-US" dirty="0"/>
              <a:t>，</a:t>
            </a:r>
            <a:r>
              <a:rPr lang="en-US" altLang="zh-CN" dirty="0"/>
              <a:t>2011</a:t>
            </a:r>
            <a:r>
              <a:rPr lang="zh-CN" altLang="en-US" dirty="0"/>
              <a:t>：</a:t>
            </a:r>
            <a:r>
              <a:rPr lang="en-US" altLang="zh-CN" dirty="0"/>
              <a:t>47</a:t>
            </a:r>
            <a:r>
              <a:rPr lang="zh-CN" altLang="en-US" dirty="0"/>
              <a:t>）</a:t>
            </a:r>
          </a:p>
        </p:txBody>
      </p:sp>
      <p:sp>
        <p:nvSpPr>
          <p:cNvPr id="3" name="内容占位符 2">
            <a:extLst>
              <a:ext uri="{FF2B5EF4-FFF2-40B4-BE49-F238E27FC236}">
                <a16:creationId xmlns:a16="http://schemas.microsoft.com/office/drawing/2014/main" id="{CA071359-389F-4D71-875C-C4E8E03B97D2}"/>
              </a:ext>
            </a:extLst>
          </p:cNvPr>
          <p:cNvSpPr>
            <a:spLocks noGrp="1"/>
          </p:cNvSpPr>
          <p:nvPr>
            <p:ph idx="1"/>
          </p:nvPr>
        </p:nvSpPr>
        <p:spPr>
          <a:xfrm>
            <a:off x="838200" y="1709530"/>
            <a:ext cx="10515600" cy="4467433"/>
          </a:xfrm>
        </p:spPr>
        <p:txBody>
          <a:bodyPr/>
          <a:lstStyle/>
          <a:p>
            <a:pPr marL="0" indent="0">
              <a:buNone/>
            </a:pPr>
            <a:r>
              <a:rPr lang="en-US" altLang="zh-CN" dirty="0"/>
              <a:t> </a:t>
            </a:r>
            <a:endParaRPr lang="zh-CN" altLang="en-US" dirty="0"/>
          </a:p>
        </p:txBody>
      </p:sp>
      <p:pic>
        <p:nvPicPr>
          <p:cNvPr id="4" name="图片 3">
            <a:extLst>
              <a:ext uri="{FF2B5EF4-FFF2-40B4-BE49-F238E27FC236}">
                <a16:creationId xmlns:a16="http://schemas.microsoft.com/office/drawing/2014/main" id="{20C7DEF4-E258-4FC8-AB77-0B0D850FD4C7}"/>
              </a:ext>
            </a:extLst>
          </p:cNvPr>
          <p:cNvPicPr>
            <a:picLocks noChangeAspect="1"/>
          </p:cNvPicPr>
          <p:nvPr/>
        </p:nvPicPr>
        <p:blipFill>
          <a:blip r:embed="rId3"/>
          <a:stretch>
            <a:fillRect/>
          </a:stretch>
        </p:blipFill>
        <p:spPr>
          <a:xfrm>
            <a:off x="1003852" y="1520687"/>
            <a:ext cx="10634870" cy="5016705"/>
          </a:xfrm>
          <a:prstGeom prst="rect">
            <a:avLst/>
          </a:prstGeom>
        </p:spPr>
      </p:pic>
    </p:spTree>
    <p:extLst>
      <p:ext uri="{BB962C8B-B14F-4D97-AF65-F5344CB8AC3E}">
        <p14:creationId xmlns:p14="http://schemas.microsoft.com/office/powerpoint/2010/main" val="639492469"/>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C8C5C-0835-4BE1-BA3E-2EEEBB585E23}"/>
              </a:ext>
            </a:extLst>
          </p:cNvPr>
          <p:cNvSpPr>
            <a:spLocks noGrp="1"/>
          </p:cNvSpPr>
          <p:nvPr>
            <p:ph type="title"/>
          </p:nvPr>
        </p:nvSpPr>
        <p:spPr/>
        <p:txBody>
          <a:bodyPr/>
          <a:lstStyle/>
          <a:p>
            <a:r>
              <a:rPr lang="zh-CN" altLang="en-US" dirty="0"/>
              <a:t>结果与过程</a:t>
            </a:r>
          </a:p>
        </p:txBody>
      </p:sp>
      <p:sp>
        <p:nvSpPr>
          <p:cNvPr id="3" name="内容占位符 2">
            <a:extLst>
              <a:ext uri="{FF2B5EF4-FFF2-40B4-BE49-F238E27FC236}">
                <a16:creationId xmlns:a16="http://schemas.microsoft.com/office/drawing/2014/main" id="{D462BD4F-1201-49C2-B72E-56B1EA5F8F1B}"/>
              </a:ext>
            </a:extLst>
          </p:cNvPr>
          <p:cNvSpPr>
            <a:spLocks noGrp="1"/>
          </p:cNvSpPr>
          <p:nvPr>
            <p:ph idx="1"/>
          </p:nvPr>
        </p:nvSpPr>
        <p:spPr/>
        <p:txBody>
          <a:bodyPr/>
          <a:lstStyle/>
          <a:p>
            <a:r>
              <a:rPr lang="en-US" altLang="zh-CN" sz="2800" dirty="0"/>
              <a:t>Fritz </a:t>
            </a:r>
            <a:r>
              <a:rPr lang="en-US" altLang="zh-CN" sz="2800" dirty="0" err="1"/>
              <a:t>Scharpf</a:t>
            </a:r>
            <a:r>
              <a:rPr lang="zh-CN" altLang="en-US" sz="2800" dirty="0"/>
              <a:t>：在伊斯顿政治系统论基础上区分了“输入导向”（</a:t>
            </a:r>
            <a:r>
              <a:rPr lang="en-US" altLang="zh-CN" sz="2800" dirty="0"/>
              <a:t>input-oriented</a:t>
            </a:r>
            <a:r>
              <a:rPr lang="zh-CN" altLang="en-US" sz="2800" dirty="0"/>
              <a:t>））和“输出导向”（</a:t>
            </a:r>
            <a:r>
              <a:rPr lang="en-US" altLang="zh-CN" sz="2800" dirty="0"/>
              <a:t>out-oriented</a:t>
            </a:r>
            <a:r>
              <a:rPr lang="zh-CN" altLang="en-US" sz="2800" dirty="0"/>
              <a:t>）两类合法性，后来将其应用于对欧盟这个跨国组织的合法性研究。 输入导向强调民意表达、政治参与作为合法性的来源，输出导向强调制度运行结果、绩效的作用。</a:t>
            </a:r>
            <a:endParaRPr lang="en-US" altLang="zh-CN" sz="2800" dirty="0"/>
          </a:p>
          <a:p>
            <a:r>
              <a:rPr lang="en-US" altLang="zh-CN" sz="2800" dirty="0"/>
              <a:t>Vivien Schmidt :</a:t>
            </a:r>
            <a:r>
              <a:rPr lang="zh-CN" altLang="en-US" sz="2800" dirty="0"/>
              <a:t>第三种合法性类型，即过程合法性（</a:t>
            </a:r>
            <a:r>
              <a:rPr lang="en-US" altLang="zh-CN" sz="2800" dirty="0"/>
              <a:t>Throughout legitimacy</a:t>
            </a:r>
            <a:r>
              <a:rPr lang="zh-CN" altLang="en-US" sz="2800" dirty="0"/>
              <a:t>），强调要重视合法性的政治实现过程。也有学者提出了“合法化过程”（</a:t>
            </a:r>
            <a:r>
              <a:rPr lang="en-US" altLang="zh-CN" sz="2800" dirty="0"/>
              <a:t>process of legitimation) </a:t>
            </a:r>
            <a:r>
              <a:rPr lang="zh-CN" altLang="en-US" sz="2800" dirty="0"/>
              <a:t>与“合法性要素”（</a:t>
            </a:r>
            <a:r>
              <a:rPr lang="en-US" altLang="zh-CN" sz="2800" dirty="0"/>
              <a:t>the attribute of legitimacy</a:t>
            </a:r>
            <a:r>
              <a:rPr lang="zh-CN" altLang="en-US" sz="2800" dirty="0"/>
              <a:t>）来分析全球化时代的合法性问题。</a:t>
            </a:r>
          </a:p>
        </p:txBody>
      </p:sp>
    </p:spTree>
    <p:extLst>
      <p:ext uri="{BB962C8B-B14F-4D97-AF65-F5344CB8AC3E}">
        <p14:creationId xmlns:p14="http://schemas.microsoft.com/office/powerpoint/2010/main" val="595788997"/>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0B3F3-0EC3-48A1-BA6E-DE4741FB61BB}"/>
              </a:ext>
            </a:extLst>
          </p:cNvPr>
          <p:cNvSpPr>
            <a:spLocks noGrp="1"/>
          </p:cNvSpPr>
          <p:nvPr>
            <p:ph type="title"/>
          </p:nvPr>
        </p:nvSpPr>
        <p:spPr/>
        <p:txBody>
          <a:bodyPr/>
          <a:lstStyle/>
          <a:p>
            <a:r>
              <a:rPr lang="zh-CN" altLang="en-US" dirty="0"/>
              <a:t>全球化条件下的合法性</a:t>
            </a:r>
          </a:p>
        </p:txBody>
      </p:sp>
      <p:sp>
        <p:nvSpPr>
          <p:cNvPr id="3" name="内容占位符 2">
            <a:extLst>
              <a:ext uri="{FF2B5EF4-FFF2-40B4-BE49-F238E27FC236}">
                <a16:creationId xmlns:a16="http://schemas.microsoft.com/office/drawing/2014/main" id="{FEAB8136-9F46-40A3-8FC2-3C7390C382FB}"/>
              </a:ext>
            </a:extLst>
          </p:cNvPr>
          <p:cNvSpPr>
            <a:spLocks noGrp="1"/>
          </p:cNvSpPr>
          <p:nvPr>
            <p:ph idx="1"/>
          </p:nvPr>
        </p:nvSpPr>
        <p:spPr/>
        <p:txBody>
          <a:bodyPr>
            <a:normAutofit fontScale="62500" lnSpcReduction="20000"/>
          </a:bodyPr>
          <a:lstStyle/>
          <a:p>
            <a:pPr>
              <a:lnSpc>
                <a:spcPct val="120000"/>
              </a:lnSpc>
            </a:pPr>
            <a:r>
              <a:rPr lang="zh-CN" altLang="en-US" dirty="0"/>
              <a:t>“合法性外部化”来指代在全球化进程中，国家合法性外部来源的增多及国家做出的回应、调整以及参与建构。 </a:t>
            </a:r>
            <a:endParaRPr lang="en-US" altLang="zh-CN" dirty="0"/>
          </a:p>
          <a:p>
            <a:pPr>
              <a:lnSpc>
                <a:spcPct val="120000"/>
              </a:lnSpc>
            </a:pPr>
            <a:r>
              <a:rPr lang="zh-CN" altLang="en-US" dirty="0"/>
              <a:t>“合法性外部化”在内容上主要包括：</a:t>
            </a:r>
            <a:endParaRPr lang="en-US" altLang="zh-CN" dirty="0"/>
          </a:p>
          <a:p>
            <a:pPr>
              <a:lnSpc>
                <a:spcPct val="120000"/>
              </a:lnSpc>
            </a:pPr>
            <a:r>
              <a:rPr lang="zh-CN" altLang="en-US" dirty="0"/>
              <a:t>第一，治理理念的外部化，即评判国家治理模式、治理行为及其效果的价值理念深受外部影响，主要表现为治理理念从外部直接移植而来（内嵌），拒绝接受外部的评价（脱嵌），凭借国家实力的绝对优势将国内的价值理念向国际社会推广（输出）三种情况。</a:t>
            </a:r>
            <a:endParaRPr lang="en-US" altLang="zh-CN" dirty="0"/>
          </a:p>
          <a:p>
            <a:pPr>
              <a:lnSpc>
                <a:spcPct val="120000"/>
              </a:lnSpc>
            </a:pPr>
            <a:r>
              <a:rPr lang="zh-CN" altLang="en-US" dirty="0"/>
              <a:t>第二，治理集团的外部化，即治理集团的成员有密切的外部联系或受到外部的支持，甚至是外部力量的代理者。治理集团既可能主动建立外部联系，争取外部支持，也可能是被动卷入，强制施加的。</a:t>
            </a:r>
            <a:endParaRPr lang="en-US" altLang="zh-CN" dirty="0"/>
          </a:p>
          <a:p>
            <a:pPr>
              <a:lnSpc>
                <a:spcPct val="120000"/>
              </a:lnSpc>
            </a:pPr>
            <a:r>
              <a:rPr lang="zh-CN" altLang="en-US" dirty="0"/>
              <a:t>第三，治理资源的外部化，即经济发展以及制度运行所需要的资源依靠外部提供、援助甚至保障，可以是经济、技术与制度扶持等方面的外部援助，也可以是主权认可、和平协议、市场准入、法治与规范等确保外部化顺利进行的保障。同样地，这类支持和保障可能是主动索取的，也可能是被动接受，亦可能是处于两种过程之间。</a:t>
            </a:r>
          </a:p>
          <a:p>
            <a:endParaRPr lang="zh-CN" altLang="en-US" dirty="0"/>
          </a:p>
        </p:txBody>
      </p:sp>
    </p:spTree>
    <p:extLst>
      <p:ext uri="{BB962C8B-B14F-4D97-AF65-F5344CB8AC3E}">
        <p14:creationId xmlns:p14="http://schemas.microsoft.com/office/powerpoint/2010/main" val="1301036185"/>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12D0A-BA91-46BB-80B9-5D43FE2D731C}"/>
              </a:ext>
            </a:extLst>
          </p:cNvPr>
          <p:cNvSpPr>
            <a:spLocks noGrp="1"/>
          </p:cNvSpPr>
          <p:nvPr>
            <p:ph type="title"/>
          </p:nvPr>
        </p:nvSpPr>
        <p:spPr>
          <a:xfrm>
            <a:off x="2315816" y="365125"/>
            <a:ext cx="9037983" cy="1076049"/>
          </a:xfrm>
        </p:spPr>
        <p:txBody>
          <a:bodyPr/>
          <a:lstStyle/>
          <a:p>
            <a:r>
              <a:rPr lang="zh-CN" altLang="en-US" dirty="0"/>
              <a:t>全球化平台期的政治发展研究</a:t>
            </a:r>
          </a:p>
        </p:txBody>
      </p:sp>
      <p:sp>
        <p:nvSpPr>
          <p:cNvPr id="3" name="内容占位符 2">
            <a:extLst>
              <a:ext uri="{FF2B5EF4-FFF2-40B4-BE49-F238E27FC236}">
                <a16:creationId xmlns:a16="http://schemas.microsoft.com/office/drawing/2014/main" id="{09AED377-D58C-4572-9319-8A2700E1F5BF}"/>
              </a:ext>
            </a:extLst>
          </p:cNvPr>
          <p:cNvSpPr>
            <a:spLocks noGrp="1"/>
          </p:cNvSpPr>
          <p:nvPr>
            <p:ph idx="1"/>
          </p:nvPr>
        </p:nvSpPr>
        <p:spPr>
          <a:xfrm>
            <a:off x="377687" y="1441174"/>
            <a:ext cx="10976113" cy="5208104"/>
          </a:xfrm>
        </p:spPr>
        <p:txBody>
          <a:bodyPr>
            <a:normAutofit fontScale="92500" lnSpcReduction="20000"/>
          </a:bodyPr>
          <a:lstStyle/>
          <a:p>
            <a:r>
              <a:rPr lang="zh-CN" altLang="en-US" b="1" dirty="0"/>
              <a:t>以国家为中心（从国家作为对象到国家作为主体）</a:t>
            </a:r>
            <a:endParaRPr lang="en-US" altLang="zh-CN" dirty="0"/>
          </a:p>
          <a:p>
            <a:pPr>
              <a:buFont typeface="Wingdings" panose="05000000000000000000" pitchFamily="2" charset="2"/>
              <a:buChar char="Ø"/>
            </a:pPr>
            <a:r>
              <a:rPr lang="zh-CN" altLang="en-US" dirty="0"/>
              <a:t>政治发展就是国家在内外部互动中重塑合法性与认同的过程</a:t>
            </a:r>
            <a:endParaRPr lang="en-US" altLang="zh-CN" dirty="0"/>
          </a:p>
          <a:p>
            <a:r>
              <a:rPr lang="zh-CN" altLang="en-US" b="1" dirty="0"/>
              <a:t>坚持多样的现代性</a:t>
            </a:r>
            <a:r>
              <a:rPr lang="zh-CN" altLang="en-US" dirty="0"/>
              <a:t>（我们面对的国家制度都具有现代性）</a:t>
            </a:r>
            <a:endParaRPr lang="en-US" altLang="zh-CN" dirty="0"/>
          </a:p>
          <a:p>
            <a:pPr>
              <a:buFont typeface="Wingdings" panose="05000000000000000000" pitchFamily="2" charset="2"/>
              <a:buChar char="Ø"/>
            </a:pPr>
            <a:r>
              <a:rPr lang="zh-CN" altLang="en-US" dirty="0"/>
              <a:t>每一种制度体系都带有现代性因素</a:t>
            </a:r>
            <a:endParaRPr lang="en-US" altLang="zh-CN" dirty="0"/>
          </a:p>
          <a:p>
            <a:pPr>
              <a:buFont typeface="Arial" panose="020B0604020202020204" pitchFamily="34" charset="0"/>
              <a:buChar char="•"/>
            </a:pPr>
            <a:r>
              <a:rPr lang="zh-CN" altLang="en-US" b="1" dirty="0"/>
              <a:t>坚持现代化精神</a:t>
            </a:r>
            <a:endParaRPr lang="en-US" altLang="zh-CN" b="1" dirty="0"/>
          </a:p>
          <a:p>
            <a:pPr>
              <a:buFont typeface="Wingdings" panose="05000000000000000000" pitchFamily="2" charset="2"/>
              <a:buChar char="Ø"/>
            </a:pPr>
            <a:r>
              <a:rPr lang="zh-CN" altLang="en-US" dirty="0"/>
              <a:t>每一条制度体系都需要不断现代化（避免政治衰败）</a:t>
            </a:r>
            <a:endParaRPr lang="en-US" altLang="zh-CN" dirty="0"/>
          </a:p>
          <a:p>
            <a:r>
              <a:rPr lang="zh-CN" altLang="en-US" b="1" dirty="0"/>
              <a:t>寻找开放条件下制度有效运行一般性</a:t>
            </a:r>
            <a:r>
              <a:rPr lang="zh-CN" altLang="en-US" dirty="0"/>
              <a:t>（将开放条件从外部因素变为内在变量）</a:t>
            </a:r>
            <a:endParaRPr lang="en-US" altLang="zh-CN" dirty="0"/>
          </a:p>
          <a:p>
            <a:pPr>
              <a:buFont typeface="Wingdings" panose="05000000000000000000" pitchFamily="2" charset="2"/>
              <a:buChar char="Ø"/>
            </a:pPr>
            <a:r>
              <a:rPr lang="zh-CN" altLang="en-US" dirty="0"/>
              <a:t>在内外互动中的政治发展规律</a:t>
            </a:r>
            <a:endParaRPr lang="en-US" altLang="zh-CN" dirty="0"/>
          </a:p>
          <a:p>
            <a:pPr>
              <a:buFont typeface="Arial" panose="020B0604020202020204" pitchFamily="34" charset="0"/>
              <a:buChar char="•"/>
            </a:pPr>
            <a:r>
              <a:rPr lang="zh-CN" altLang="en-US" b="1" dirty="0"/>
              <a:t>关注开放条件下制度的相互学习性与自主性</a:t>
            </a:r>
            <a:endParaRPr lang="en-US" altLang="zh-CN" b="1" dirty="0"/>
          </a:p>
          <a:p>
            <a:pPr>
              <a:buFont typeface="Wingdings" panose="05000000000000000000" pitchFamily="2" charset="2"/>
              <a:buChar char="Ø"/>
            </a:pPr>
            <a:r>
              <a:rPr lang="zh-CN" altLang="en-US" dirty="0"/>
              <a:t>内源动力与外部影响的有机结合</a:t>
            </a:r>
            <a:endParaRPr lang="en-US" altLang="zh-CN" dirty="0"/>
          </a:p>
          <a:p>
            <a:endParaRPr lang="zh-CN" altLang="en-US" dirty="0"/>
          </a:p>
        </p:txBody>
      </p:sp>
    </p:spTree>
    <p:extLst>
      <p:ext uri="{BB962C8B-B14F-4D97-AF65-F5344CB8AC3E}">
        <p14:creationId xmlns:p14="http://schemas.microsoft.com/office/powerpoint/2010/main" val="2424204376"/>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C8EA1-0EDE-4CBC-8B38-B14FD5D13389}"/>
              </a:ext>
            </a:extLst>
          </p:cNvPr>
          <p:cNvSpPr>
            <a:spLocks noGrp="1"/>
          </p:cNvSpPr>
          <p:nvPr>
            <p:ph type="title"/>
          </p:nvPr>
        </p:nvSpPr>
        <p:spPr>
          <a:xfrm>
            <a:off x="831851" y="1709739"/>
            <a:ext cx="10515600" cy="1808713"/>
          </a:xfrm>
        </p:spPr>
        <p:txBody>
          <a:bodyPr/>
          <a:lstStyle/>
          <a:p>
            <a:r>
              <a:rPr lang="zh-CN" altLang="en-US" sz="5400" b="1" dirty="0"/>
              <a:t>五、课程安排</a:t>
            </a:r>
          </a:p>
        </p:txBody>
      </p:sp>
      <p:sp>
        <p:nvSpPr>
          <p:cNvPr id="3" name="文本占位符 2">
            <a:extLst>
              <a:ext uri="{FF2B5EF4-FFF2-40B4-BE49-F238E27FC236}">
                <a16:creationId xmlns:a16="http://schemas.microsoft.com/office/drawing/2014/main" id="{9E91A081-C7A9-4A3F-9195-F37EDA42A755}"/>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0090081"/>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BA989-EBAE-4C23-B06F-B9F7623E1190}"/>
              </a:ext>
            </a:extLst>
          </p:cNvPr>
          <p:cNvSpPr>
            <a:spLocks noGrp="1"/>
          </p:cNvSpPr>
          <p:nvPr>
            <p:ph type="title"/>
          </p:nvPr>
        </p:nvSpPr>
        <p:spPr/>
        <p:txBody>
          <a:bodyPr/>
          <a:lstStyle/>
          <a:p>
            <a:r>
              <a:rPr lang="zh-CN" altLang="en-US" dirty="0"/>
              <a:t>本课程目标</a:t>
            </a:r>
          </a:p>
        </p:txBody>
      </p:sp>
      <p:sp>
        <p:nvSpPr>
          <p:cNvPr id="3" name="内容占位符 2">
            <a:extLst>
              <a:ext uri="{FF2B5EF4-FFF2-40B4-BE49-F238E27FC236}">
                <a16:creationId xmlns:a16="http://schemas.microsoft.com/office/drawing/2014/main" id="{E5B331D4-ABD7-4199-81FA-ADCB87F7C423}"/>
              </a:ext>
            </a:extLst>
          </p:cNvPr>
          <p:cNvSpPr>
            <a:spLocks noGrp="1"/>
          </p:cNvSpPr>
          <p:nvPr>
            <p:ph idx="1"/>
          </p:nvPr>
        </p:nvSpPr>
        <p:spPr>
          <a:xfrm>
            <a:off x="367748" y="1600201"/>
            <a:ext cx="11539330" cy="4525963"/>
          </a:xfrm>
        </p:spPr>
        <p:txBody>
          <a:bodyPr/>
          <a:lstStyle/>
          <a:p>
            <a:pPr>
              <a:buFont typeface="Wingdings" panose="05000000000000000000" pitchFamily="2" charset="2"/>
              <a:buChar char="Ø"/>
            </a:pPr>
            <a:r>
              <a:rPr lang="en-US" altLang="zh-CN" sz="3600" dirty="0"/>
              <a:t>1</a:t>
            </a:r>
            <a:r>
              <a:rPr lang="zh-CN" altLang="en-US" sz="3600" dirty="0"/>
              <a:t>、树立观察思考政治问题的全球意识；</a:t>
            </a:r>
          </a:p>
          <a:p>
            <a:pPr>
              <a:buFont typeface="Wingdings" panose="05000000000000000000" pitchFamily="2" charset="2"/>
              <a:buChar char="Ø"/>
            </a:pPr>
            <a:r>
              <a:rPr lang="en-US" altLang="zh-CN" sz="3600" dirty="0"/>
              <a:t>2</a:t>
            </a:r>
            <a:r>
              <a:rPr lang="zh-CN" altLang="en-US" sz="3600" dirty="0"/>
              <a:t>、了解全球化时代各国政治发展面临的主要挑战和问题，更清晰认识中国政治发展的路径选择与挑战</a:t>
            </a:r>
          </a:p>
          <a:p>
            <a:pPr>
              <a:buFont typeface="Wingdings" panose="05000000000000000000" pitchFamily="2" charset="2"/>
              <a:buChar char="Ø"/>
            </a:pPr>
            <a:r>
              <a:rPr lang="en-US" altLang="zh-CN" sz="3600" dirty="0"/>
              <a:t>3</a:t>
            </a:r>
            <a:r>
              <a:rPr lang="zh-CN" altLang="en-US" sz="3600" dirty="0"/>
              <a:t>、掌握政治发展理论的基本脉络，并能利用一些经典命题、概念开展研究</a:t>
            </a:r>
            <a:endParaRPr lang="en-US" altLang="zh-CN" sz="3600" dirty="0"/>
          </a:p>
          <a:p>
            <a:endParaRPr lang="en-US" altLang="zh-CN" sz="3600" dirty="0"/>
          </a:p>
          <a:p>
            <a:r>
              <a:rPr lang="zh-CN" altLang="en-US" sz="3600" dirty="0"/>
              <a:t>本课程有三个基本特点：知识性、历史感、理论性。</a:t>
            </a:r>
          </a:p>
          <a:p>
            <a:endParaRPr lang="zh-CN" altLang="en-US" sz="3600" dirty="0"/>
          </a:p>
          <a:p>
            <a:endParaRPr lang="zh-CN" altLang="en-US" sz="3600" dirty="0"/>
          </a:p>
          <a:p>
            <a:endParaRPr lang="zh-CN" altLang="en-US" dirty="0"/>
          </a:p>
        </p:txBody>
      </p:sp>
    </p:spTree>
    <p:extLst>
      <p:ext uri="{BB962C8B-B14F-4D97-AF65-F5344CB8AC3E}">
        <p14:creationId xmlns:p14="http://schemas.microsoft.com/office/powerpoint/2010/main" val="108542761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6B9B20-DDEE-42A5-B8D7-CAC50B3E82C0}"/>
              </a:ext>
            </a:extLst>
          </p:cNvPr>
          <p:cNvSpPr>
            <a:spLocks noGrp="1"/>
          </p:cNvSpPr>
          <p:nvPr>
            <p:ph type="title"/>
          </p:nvPr>
        </p:nvSpPr>
        <p:spPr>
          <a:xfrm>
            <a:off x="198784" y="1709739"/>
            <a:ext cx="12125738" cy="2852737"/>
          </a:xfrm>
        </p:spPr>
        <p:txBody>
          <a:bodyPr/>
          <a:lstStyle/>
          <a:p>
            <a:r>
              <a:rPr lang="zh-CN" altLang="en-US" sz="4000" b="1" dirty="0"/>
              <a:t>从全球化时代到全球隔离时代</a:t>
            </a:r>
            <a:br>
              <a:rPr lang="en-US" altLang="zh-CN" sz="4000" b="1" dirty="0"/>
            </a:br>
            <a:r>
              <a:rPr lang="zh-CN" altLang="en-US" sz="4000" b="1" dirty="0"/>
              <a:t>从变革时代到风险时代，</a:t>
            </a:r>
            <a:br>
              <a:rPr lang="en-US" altLang="zh-CN" sz="4000" b="1" dirty="0"/>
            </a:br>
            <a:r>
              <a:rPr lang="zh-CN" altLang="en-US" sz="4000" b="1" dirty="0"/>
              <a:t>我们是否进入了应该反思政治的时代？</a:t>
            </a:r>
            <a:br>
              <a:rPr lang="en-US" altLang="zh-CN" sz="4000" b="1" dirty="0"/>
            </a:br>
            <a:r>
              <a:rPr lang="zh-CN" altLang="en-US" sz="4000" b="1" dirty="0"/>
              <a:t>政治发展是发展中国家的专属事业吗？</a:t>
            </a:r>
          </a:p>
        </p:txBody>
      </p:sp>
    </p:spTree>
    <p:extLst>
      <p:ext uri="{BB962C8B-B14F-4D97-AF65-F5344CB8AC3E}">
        <p14:creationId xmlns:p14="http://schemas.microsoft.com/office/powerpoint/2010/main" val="1464385126"/>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04B00-9926-429F-9DB8-85162F5AE032}"/>
              </a:ext>
            </a:extLst>
          </p:cNvPr>
          <p:cNvSpPr>
            <a:spLocks noGrp="1"/>
          </p:cNvSpPr>
          <p:nvPr>
            <p:ph type="title"/>
          </p:nvPr>
        </p:nvSpPr>
        <p:spPr/>
        <p:txBody>
          <a:bodyPr/>
          <a:lstStyle/>
          <a:p>
            <a:r>
              <a:rPr lang="zh-CN" altLang="en-US" b="1" dirty="0"/>
              <a:t>课程安排：三大板块</a:t>
            </a:r>
          </a:p>
        </p:txBody>
      </p:sp>
      <p:sp>
        <p:nvSpPr>
          <p:cNvPr id="3" name="内容占位符 2">
            <a:extLst>
              <a:ext uri="{FF2B5EF4-FFF2-40B4-BE49-F238E27FC236}">
                <a16:creationId xmlns:a16="http://schemas.microsoft.com/office/drawing/2014/main" id="{0459E339-E836-4F86-90C6-08B177441618}"/>
              </a:ext>
            </a:extLst>
          </p:cNvPr>
          <p:cNvSpPr>
            <a:spLocks noGrp="1"/>
          </p:cNvSpPr>
          <p:nvPr>
            <p:ph sz="half" idx="1"/>
          </p:nvPr>
        </p:nvSpPr>
        <p:spPr>
          <a:xfrm>
            <a:off x="609600" y="1600201"/>
            <a:ext cx="3607903" cy="4525963"/>
          </a:xfrm>
        </p:spPr>
        <p:txBody>
          <a:bodyPr/>
          <a:lstStyle/>
          <a:p>
            <a:r>
              <a:rPr lang="zh-CN" altLang="en-US" b="1" dirty="0"/>
              <a:t>理论板块：第</a:t>
            </a:r>
            <a:r>
              <a:rPr lang="en-US" altLang="zh-CN" b="1" dirty="0"/>
              <a:t>1-5</a:t>
            </a:r>
            <a:r>
              <a:rPr lang="zh-CN" altLang="en-US" b="1" dirty="0"/>
              <a:t>讲</a:t>
            </a:r>
            <a:endParaRPr lang="en-US" altLang="zh-CN" b="1" dirty="0"/>
          </a:p>
          <a:p>
            <a:pPr>
              <a:buFont typeface="Wingdings" panose="05000000000000000000" pitchFamily="2" charset="2"/>
              <a:buChar char="Ø"/>
            </a:pPr>
            <a:r>
              <a:rPr lang="zh-CN" altLang="en-US" dirty="0"/>
              <a:t>全球化理论</a:t>
            </a:r>
            <a:endParaRPr lang="en-US" altLang="zh-CN" dirty="0"/>
          </a:p>
          <a:p>
            <a:pPr>
              <a:buFont typeface="Wingdings" panose="05000000000000000000" pitchFamily="2" charset="2"/>
              <a:buChar char="Ø"/>
            </a:pPr>
            <a:r>
              <a:rPr lang="zh-CN" altLang="en-US" dirty="0"/>
              <a:t>风险社会理论</a:t>
            </a:r>
            <a:endParaRPr lang="en-US" altLang="zh-CN" dirty="0"/>
          </a:p>
          <a:p>
            <a:pPr>
              <a:buFont typeface="Wingdings" panose="05000000000000000000" pitchFamily="2" charset="2"/>
              <a:buChar char="Ø"/>
            </a:pPr>
            <a:r>
              <a:rPr lang="zh-CN" altLang="en-US" dirty="0"/>
              <a:t>治理理论</a:t>
            </a:r>
            <a:endParaRPr lang="en-US" altLang="zh-CN" dirty="0"/>
          </a:p>
          <a:p>
            <a:endParaRPr lang="zh-CN" altLang="en-US" dirty="0"/>
          </a:p>
          <a:p>
            <a:endParaRPr lang="zh-CN" altLang="en-US" dirty="0"/>
          </a:p>
        </p:txBody>
      </p:sp>
      <p:sp>
        <p:nvSpPr>
          <p:cNvPr id="4" name="内容占位符 3">
            <a:extLst>
              <a:ext uri="{FF2B5EF4-FFF2-40B4-BE49-F238E27FC236}">
                <a16:creationId xmlns:a16="http://schemas.microsoft.com/office/drawing/2014/main" id="{34104E2F-E640-44D5-94B4-956B5C597669}"/>
              </a:ext>
            </a:extLst>
          </p:cNvPr>
          <p:cNvSpPr>
            <a:spLocks noGrp="1"/>
          </p:cNvSpPr>
          <p:nvPr>
            <p:ph sz="half" idx="2"/>
          </p:nvPr>
        </p:nvSpPr>
        <p:spPr>
          <a:xfrm>
            <a:off x="4462670" y="1510748"/>
            <a:ext cx="3607903" cy="4740965"/>
          </a:xfrm>
        </p:spPr>
        <p:txBody>
          <a:bodyPr/>
          <a:lstStyle/>
          <a:p>
            <a:r>
              <a:rPr lang="zh-CN" altLang="en-US" b="1" dirty="0"/>
              <a:t>国家</a:t>
            </a:r>
            <a:r>
              <a:rPr lang="en-US" altLang="zh-CN" b="1" dirty="0"/>
              <a:t>-</a:t>
            </a:r>
            <a:r>
              <a:rPr lang="zh-CN" altLang="en-US" b="1" dirty="0"/>
              <a:t>制度分析板块：第</a:t>
            </a:r>
            <a:r>
              <a:rPr lang="en-US" altLang="zh-CN" b="1" dirty="0"/>
              <a:t>7-11</a:t>
            </a:r>
            <a:r>
              <a:rPr lang="zh-CN" altLang="en-US" b="1" dirty="0"/>
              <a:t>讲</a:t>
            </a:r>
            <a:endParaRPr lang="en-US" altLang="zh-CN" b="1" dirty="0"/>
          </a:p>
          <a:p>
            <a:pPr>
              <a:buFont typeface="Wingdings" panose="05000000000000000000" pitchFamily="2" charset="2"/>
              <a:buChar char="Ø"/>
            </a:pPr>
            <a:r>
              <a:rPr lang="zh-CN" altLang="en-US" dirty="0"/>
              <a:t>国家（构建、自主、能力）</a:t>
            </a:r>
            <a:endParaRPr lang="en-US" altLang="zh-CN" dirty="0"/>
          </a:p>
          <a:p>
            <a:pPr>
              <a:buFont typeface="Wingdings" panose="05000000000000000000" pitchFamily="2" charset="2"/>
              <a:buChar char="Ø"/>
            </a:pPr>
            <a:r>
              <a:rPr lang="zh-CN" altLang="en-US" dirty="0"/>
              <a:t>制度（转型、学习、创新、韧性）</a:t>
            </a:r>
            <a:endParaRPr lang="en-US" altLang="zh-CN" dirty="0"/>
          </a:p>
          <a:p>
            <a:pPr>
              <a:buFont typeface="Wingdings" panose="05000000000000000000" pitchFamily="2" charset="2"/>
              <a:buChar char="Ø"/>
            </a:pPr>
            <a:r>
              <a:rPr lang="zh-CN" altLang="en-US" dirty="0"/>
              <a:t>国内国际互动（合法性、互动机制）</a:t>
            </a:r>
          </a:p>
        </p:txBody>
      </p:sp>
      <p:sp>
        <p:nvSpPr>
          <p:cNvPr id="5" name="矩形 4">
            <a:extLst>
              <a:ext uri="{FF2B5EF4-FFF2-40B4-BE49-F238E27FC236}">
                <a16:creationId xmlns:a16="http://schemas.microsoft.com/office/drawing/2014/main" id="{FD96A82B-2B78-4F2F-8ED9-9040DF9BA558}"/>
              </a:ext>
            </a:extLst>
          </p:cNvPr>
          <p:cNvSpPr/>
          <p:nvPr/>
        </p:nvSpPr>
        <p:spPr>
          <a:xfrm>
            <a:off x="8607287" y="1510748"/>
            <a:ext cx="2653748" cy="4031873"/>
          </a:xfrm>
          <a:prstGeom prst="rect">
            <a:avLst/>
          </a:prstGeom>
        </p:spPr>
        <p:txBody>
          <a:bodyPr wrap="square">
            <a:spAutoFit/>
          </a:bodyPr>
          <a:lstStyle/>
          <a:p>
            <a:r>
              <a:rPr lang="zh-CN" altLang="en-US" sz="3200" b="1" dirty="0">
                <a:latin typeface="+mn-lt"/>
                <a:ea typeface="+mn-ea"/>
              </a:rPr>
              <a:t>政治发展实践板块：第</a:t>
            </a:r>
            <a:r>
              <a:rPr lang="en-US" altLang="zh-CN" sz="3200" b="1" dirty="0">
                <a:latin typeface="+mn-lt"/>
                <a:ea typeface="+mn-ea"/>
              </a:rPr>
              <a:t>12-14</a:t>
            </a:r>
            <a:r>
              <a:rPr lang="zh-CN" altLang="en-US" sz="3200" b="1" dirty="0">
                <a:latin typeface="+mn-lt"/>
                <a:ea typeface="+mn-ea"/>
              </a:rPr>
              <a:t>讲</a:t>
            </a:r>
            <a:endParaRPr lang="en-US" altLang="zh-CN" sz="3200" b="1" dirty="0">
              <a:latin typeface="+mn-lt"/>
              <a:ea typeface="+mn-ea"/>
            </a:endParaRPr>
          </a:p>
          <a:p>
            <a:pPr>
              <a:buFont typeface="Wingdings" panose="05000000000000000000" pitchFamily="2" charset="2"/>
              <a:buChar char="Ø"/>
            </a:pPr>
            <a:r>
              <a:rPr lang="zh-CN" altLang="en-US" sz="3200" dirty="0">
                <a:latin typeface="+mn-lt"/>
                <a:ea typeface="+mn-ea"/>
              </a:rPr>
              <a:t>发展型国家</a:t>
            </a:r>
            <a:endParaRPr lang="en-US" altLang="zh-CN" sz="3200" dirty="0">
              <a:latin typeface="+mn-lt"/>
              <a:ea typeface="+mn-ea"/>
            </a:endParaRPr>
          </a:p>
          <a:p>
            <a:pPr>
              <a:buFont typeface="Wingdings" panose="05000000000000000000" pitchFamily="2" charset="2"/>
              <a:buChar char="Ø"/>
            </a:pPr>
            <a:r>
              <a:rPr lang="zh-CN" altLang="en-US" sz="3200" dirty="0">
                <a:latin typeface="+mn-lt"/>
                <a:ea typeface="+mn-ea"/>
              </a:rPr>
              <a:t>中国</a:t>
            </a:r>
            <a:endParaRPr lang="en-US" altLang="zh-CN" sz="3200" dirty="0">
              <a:latin typeface="+mn-lt"/>
              <a:ea typeface="+mn-ea"/>
            </a:endParaRPr>
          </a:p>
          <a:p>
            <a:pPr>
              <a:buFont typeface="Wingdings" panose="05000000000000000000" pitchFamily="2" charset="2"/>
              <a:buChar char="Ø"/>
            </a:pPr>
            <a:r>
              <a:rPr lang="zh-CN" altLang="en-US" sz="3200" dirty="0">
                <a:latin typeface="+mn-lt"/>
                <a:ea typeface="+mn-ea"/>
              </a:rPr>
              <a:t>对政治发展的评估</a:t>
            </a:r>
            <a:endParaRPr lang="en-US" altLang="zh-CN" sz="3200" dirty="0">
              <a:latin typeface="+mn-lt"/>
              <a:ea typeface="+mn-ea"/>
            </a:endParaRPr>
          </a:p>
          <a:p>
            <a:pPr>
              <a:buFont typeface="Wingdings" panose="05000000000000000000" pitchFamily="2" charset="2"/>
              <a:buChar char="Ø"/>
            </a:pPr>
            <a:endParaRPr lang="zh-CN" altLang="en-US" sz="3200" dirty="0">
              <a:latin typeface="+mn-lt"/>
              <a:ea typeface="+mn-ea"/>
            </a:endParaRPr>
          </a:p>
        </p:txBody>
      </p:sp>
    </p:spTree>
    <p:extLst>
      <p:ext uri="{BB962C8B-B14F-4D97-AF65-F5344CB8AC3E}">
        <p14:creationId xmlns:p14="http://schemas.microsoft.com/office/powerpoint/2010/main" val="3115325443"/>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40FB8-4216-4E99-A5F1-674D7FD2AD05}"/>
              </a:ext>
            </a:extLst>
          </p:cNvPr>
          <p:cNvSpPr>
            <a:spLocks noGrp="1"/>
          </p:cNvSpPr>
          <p:nvPr>
            <p:ph type="title"/>
          </p:nvPr>
        </p:nvSpPr>
        <p:spPr/>
        <p:txBody>
          <a:bodyPr/>
          <a:lstStyle/>
          <a:p>
            <a:r>
              <a:rPr lang="zh-CN" altLang="en-US" sz="4400" dirty="0"/>
              <a:t>要求</a:t>
            </a:r>
          </a:p>
        </p:txBody>
      </p:sp>
      <p:sp>
        <p:nvSpPr>
          <p:cNvPr id="3" name="内容占位符 2">
            <a:extLst>
              <a:ext uri="{FF2B5EF4-FFF2-40B4-BE49-F238E27FC236}">
                <a16:creationId xmlns:a16="http://schemas.microsoft.com/office/drawing/2014/main" id="{3E7022F3-3ADE-4BEE-A19E-3007D769B942}"/>
              </a:ext>
            </a:extLst>
          </p:cNvPr>
          <p:cNvSpPr>
            <a:spLocks noGrp="1"/>
          </p:cNvSpPr>
          <p:nvPr>
            <p:ph idx="1"/>
          </p:nvPr>
        </p:nvSpPr>
        <p:spPr>
          <a:xfrm>
            <a:off x="609600" y="1600201"/>
            <a:ext cx="11277600" cy="4525963"/>
          </a:xfrm>
        </p:spPr>
        <p:txBody>
          <a:bodyPr>
            <a:normAutofit fontScale="92500" lnSpcReduction="10000"/>
          </a:bodyPr>
          <a:lstStyle/>
          <a:p>
            <a:pPr>
              <a:lnSpc>
                <a:spcPct val="110000"/>
              </a:lnSpc>
            </a:pPr>
            <a:r>
              <a:rPr lang="zh-CN" altLang="en-US" dirty="0"/>
              <a:t>本课为研究型课程，要求选课学生认真阅读参考文献，准时出席课堂学习和讨论，按照要求完成布置的实践作业。期末考核为完成一篇关于全球化与国家治理的研究报告（或研究论文）。</a:t>
            </a:r>
          </a:p>
          <a:p>
            <a:pPr>
              <a:lnSpc>
                <a:spcPct val="110000"/>
              </a:lnSpc>
            </a:pPr>
            <a:r>
              <a:rPr lang="zh-CN" altLang="en-US" dirty="0"/>
              <a:t>课程成绩由课堂表现和学期论文构成，课堂表现（</a:t>
            </a:r>
            <a:r>
              <a:rPr lang="zh-CN" altLang="en-US" dirty="0">
                <a:solidFill>
                  <a:srgbClr val="FF0000"/>
                </a:solidFill>
              </a:rPr>
              <a:t>读书报告及讨论</a:t>
            </a:r>
            <a:r>
              <a:rPr lang="zh-CN" altLang="en-US" dirty="0"/>
              <a:t>）占</a:t>
            </a:r>
            <a:r>
              <a:rPr lang="en-US" altLang="zh-CN" dirty="0"/>
              <a:t>40%</a:t>
            </a:r>
            <a:r>
              <a:rPr lang="zh-CN" altLang="en-US" dirty="0"/>
              <a:t>，学期论文（研究报告）占</a:t>
            </a:r>
            <a:r>
              <a:rPr lang="en-US" altLang="zh-CN" dirty="0"/>
              <a:t>60%</a:t>
            </a:r>
            <a:r>
              <a:rPr lang="zh-CN" altLang="en-US" dirty="0"/>
              <a:t>。</a:t>
            </a:r>
          </a:p>
          <a:p>
            <a:pPr>
              <a:lnSpc>
                <a:spcPct val="110000"/>
              </a:lnSpc>
            </a:pPr>
            <a:r>
              <a:rPr lang="zh-CN" altLang="en-US" dirty="0"/>
              <a:t>期末考核为完成一篇应用社会科学研究方法开展有关全球化与政治发展的研究报告（</a:t>
            </a:r>
            <a:r>
              <a:rPr lang="zh-CN" altLang="en-US" dirty="0">
                <a:solidFill>
                  <a:srgbClr val="C00000"/>
                </a:solidFill>
              </a:rPr>
              <a:t>可以是案例研究，可以是比较研究，可以是理论探讨</a:t>
            </a:r>
            <a:r>
              <a:rPr lang="zh-CN" altLang="en-US" dirty="0"/>
              <a:t>）。字数限定在</a:t>
            </a:r>
            <a:r>
              <a:rPr lang="en-US" altLang="zh-CN" dirty="0"/>
              <a:t>8000-10000</a:t>
            </a:r>
            <a:r>
              <a:rPr lang="zh-CN" altLang="en-US" dirty="0"/>
              <a:t>之间（不含参考文献）。</a:t>
            </a:r>
            <a:r>
              <a:rPr lang="zh-CN" altLang="en-US" dirty="0">
                <a:solidFill>
                  <a:srgbClr val="FF0000"/>
                </a:solidFill>
              </a:rPr>
              <a:t>能达到发表水平更好</a:t>
            </a:r>
            <a:r>
              <a:rPr lang="zh-CN" altLang="en-US" dirty="0"/>
              <a:t>。</a:t>
            </a:r>
          </a:p>
          <a:p>
            <a:endParaRPr lang="zh-CN" altLang="en-US" dirty="0"/>
          </a:p>
        </p:txBody>
      </p:sp>
    </p:spTree>
    <p:extLst>
      <p:ext uri="{BB962C8B-B14F-4D97-AF65-F5344CB8AC3E}">
        <p14:creationId xmlns:p14="http://schemas.microsoft.com/office/powerpoint/2010/main" val="1290982576"/>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E4C8A-4B0E-4A23-9359-F54D3F1FDAB4}"/>
              </a:ext>
            </a:extLst>
          </p:cNvPr>
          <p:cNvSpPr>
            <a:spLocks noGrp="1"/>
          </p:cNvSpPr>
          <p:nvPr>
            <p:ph type="title"/>
          </p:nvPr>
        </p:nvSpPr>
        <p:spPr>
          <a:xfrm>
            <a:off x="831851" y="1709740"/>
            <a:ext cx="10515600" cy="1987618"/>
          </a:xfrm>
        </p:spPr>
        <p:txBody>
          <a:bodyPr/>
          <a:lstStyle/>
          <a:p>
            <a:r>
              <a:rPr lang="zh-CN" altLang="en-US" sz="4800" b="1" dirty="0"/>
              <a:t>六、阅读材料和思考题</a:t>
            </a:r>
          </a:p>
        </p:txBody>
      </p:sp>
      <p:sp>
        <p:nvSpPr>
          <p:cNvPr id="3" name="文本占位符 2">
            <a:extLst>
              <a:ext uri="{FF2B5EF4-FFF2-40B4-BE49-F238E27FC236}">
                <a16:creationId xmlns:a16="http://schemas.microsoft.com/office/drawing/2014/main" id="{CE5C5D0B-5EC4-4075-B8F4-E3EAABFAE94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88972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5B09B-E5A3-4488-BA9B-304C595E0A88}"/>
              </a:ext>
            </a:extLst>
          </p:cNvPr>
          <p:cNvSpPr>
            <a:spLocks noGrp="1"/>
          </p:cNvSpPr>
          <p:nvPr>
            <p:ph type="title"/>
          </p:nvPr>
        </p:nvSpPr>
        <p:spPr/>
        <p:txBody>
          <a:bodyPr/>
          <a:lstStyle/>
          <a:p>
            <a:r>
              <a:rPr lang="zh-CN" altLang="en-US" sz="4000" b="1" dirty="0"/>
              <a:t>思考题</a:t>
            </a:r>
          </a:p>
        </p:txBody>
      </p:sp>
      <p:sp>
        <p:nvSpPr>
          <p:cNvPr id="3" name="内容占位符 2">
            <a:extLst>
              <a:ext uri="{FF2B5EF4-FFF2-40B4-BE49-F238E27FC236}">
                <a16:creationId xmlns:a16="http://schemas.microsoft.com/office/drawing/2014/main" id="{C859021C-791F-4E86-A56C-4F2E74180A09}"/>
              </a:ext>
            </a:extLst>
          </p:cNvPr>
          <p:cNvSpPr>
            <a:spLocks noGrp="1"/>
          </p:cNvSpPr>
          <p:nvPr>
            <p:ph idx="1"/>
          </p:nvPr>
        </p:nvSpPr>
        <p:spPr/>
        <p:txBody>
          <a:bodyPr/>
          <a:lstStyle/>
          <a:p>
            <a:r>
              <a:rPr lang="zh-CN" altLang="en-US" sz="3600" dirty="0"/>
              <a:t>请根据你对文献的评价，给出你关于政治发展的定义</a:t>
            </a:r>
            <a:endParaRPr lang="en-US" altLang="zh-CN" sz="3600" dirty="0"/>
          </a:p>
          <a:p>
            <a:r>
              <a:rPr lang="zh-CN" altLang="en-US" sz="3600" dirty="0"/>
              <a:t>各国有选择自己制度和道路的权利，但这种选择会受到哪些因素的影响？</a:t>
            </a:r>
            <a:endParaRPr lang="en-US" altLang="zh-CN" sz="3600" dirty="0"/>
          </a:p>
          <a:p>
            <a:r>
              <a:rPr lang="zh-CN" altLang="en-US" sz="3600" dirty="0"/>
              <a:t>在全球化时代，各国政治发展要解决的首要问题是什么？</a:t>
            </a:r>
          </a:p>
        </p:txBody>
      </p:sp>
    </p:spTree>
    <p:extLst>
      <p:ext uri="{BB962C8B-B14F-4D97-AF65-F5344CB8AC3E}">
        <p14:creationId xmlns:p14="http://schemas.microsoft.com/office/powerpoint/2010/main" val="58898071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C40B-4A73-4252-B647-4AA6E324EB28}"/>
              </a:ext>
            </a:extLst>
          </p:cNvPr>
          <p:cNvSpPr>
            <a:spLocks noGrp="1"/>
          </p:cNvSpPr>
          <p:nvPr>
            <p:ph type="title"/>
          </p:nvPr>
        </p:nvSpPr>
        <p:spPr/>
        <p:txBody>
          <a:bodyPr/>
          <a:lstStyle/>
          <a:p>
            <a:r>
              <a:rPr lang="zh-CN" altLang="en-US" dirty="0"/>
              <a:t>本讲阅读材料</a:t>
            </a:r>
          </a:p>
        </p:txBody>
      </p:sp>
      <p:sp>
        <p:nvSpPr>
          <p:cNvPr id="3" name="内容占位符 2">
            <a:extLst>
              <a:ext uri="{FF2B5EF4-FFF2-40B4-BE49-F238E27FC236}">
                <a16:creationId xmlns:a16="http://schemas.microsoft.com/office/drawing/2014/main" id="{A580E2F8-705F-4C18-A2C3-A04711D91DC7}"/>
              </a:ext>
            </a:extLst>
          </p:cNvPr>
          <p:cNvSpPr>
            <a:spLocks noGrp="1"/>
          </p:cNvSpPr>
          <p:nvPr>
            <p:ph idx="1"/>
          </p:nvPr>
        </p:nvSpPr>
        <p:spPr/>
        <p:txBody>
          <a:bodyPr/>
          <a:lstStyle/>
          <a:p>
            <a:r>
              <a:rPr lang="en-US" altLang="zh-CN" sz="2400" dirty="0"/>
              <a:t>Samuel P. Huntington. Political development and political decay, World Politics, 1965.Vol.17,No.3,386-430.</a:t>
            </a:r>
          </a:p>
          <a:p>
            <a:r>
              <a:rPr lang="zh-CN" altLang="en-US" sz="2400" dirty="0"/>
              <a:t>加里布埃尔</a:t>
            </a:r>
            <a:r>
              <a:rPr lang="en-US" altLang="zh-CN" sz="2400" dirty="0"/>
              <a:t>·A·</a:t>
            </a:r>
            <a:r>
              <a:rPr lang="zh-CN" altLang="en-US" sz="2400" dirty="0"/>
              <a:t>阿尔蒙德 </a:t>
            </a:r>
            <a:r>
              <a:rPr lang="en-US" altLang="zh-CN" sz="2400" dirty="0"/>
              <a:t>/ </a:t>
            </a:r>
            <a:r>
              <a:rPr lang="zh-CN" altLang="en-US" sz="2400" dirty="0"/>
              <a:t>小鲍威尔</a:t>
            </a:r>
            <a:r>
              <a:rPr lang="en-US" altLang="zh-CN" sz="2400" dirty="0"/>
              <a:t>·</a:t>
            </a:r>
            <a:r>
              <a:rPr lang="zh-CN" altLang="en-US" sz="2400" dirty="0"/>
              <a:t>宾汉姆</a:t>
            </a:r>
            <a:r>
              <a:rPr lang="en-US" altLang="zh-CN" sz="2400" dirty="0"/>
              <a:t>.</a:t>
            </a:r>
            <a:r>
              <a:rPr lang="zh-CN" altLang="en-US" sz="2400" dirty="0"/>
              <a:t>当代比较政治学：世界展望</a:t>
            </a:r>
            <a:r>
              <a:rPr lang="en-US" altLang="zh-CN" sz="2400" dirty="0"/>
              <a:t>[M],</a:t>
            </a:r>
            <a:r>
              <a:rPr lang="zh-CN" altLang="en-US" sz="2400" dirty="0"/>
              <a:t>商务印书馆</a:t>
            </a:r>
            <a:r>
              <a:rPr lang="en-US" altLang="zh-CN" sz="2400" dirty="0"/>
              <a:t>,1993.</a:t>
            </a:r>
          </a:p>
          <a:p>
            <a:r>
              <a:rPr lang="zh-CN" altLang="en-US" sz="2400" dirty="0"/>
              <a:t>小</a:t>
            </a:r>
            <a:r>
              <a:rPr lang="en-US" altLang="zh-CN" sz="2400" dirty="0"/>
              <a:t>G.</a:t>
            </a:r>
            <a:r>
              <a:rPr lang="zh-CN" altLang="en-US" sz="2400" dirty="0"/>
              <a:t>宾厄姆</a:t>
            </a:r>
            <a:r>
              <a:rPr lang="en-US" altLang="zh-CN" sz="2400" dirty="0"/>
              <a:t>·</a:t>
            </a:r>
            <a:r>
              <a:rPr lang="zh-CN" altLang="en-US" sz="2400" dirty="0"/>
              <a:t>鲍威尔、拉塞尔</a:t>
            </a:r>
            <a:r>
              <a:rPr lang="en-US" altLang="zh-CN" sz="2400" dirty="0"/>
              <a:t>J.</a:t>
            </a:r>
            <a:r>
              <a:rPr lang="zh-CN" altLang="en-US" sz="2400" dirty="0"/>
              <a:t>多尔顿、卡雷</a:t>
            </a:r>
            <a:r>
              <a:rPr lang="en-US" altLang="zh-CN" sz="2400" dirty="0"/>
              <a:t>·</a:t>
            </a:r>
            <a:r>
              <a:rPr lang="zh-CN" altLang="en-US" sz="2400" dirty="0"/>
              <a:t>斯特罗姆</a:t>
            </a:r>
            <a:r>
              <a:rPr lang="en-US" altLang="zh-CN" sz="2400" dirty="0"/>
              <a:t>.</a:t>
            </a:r>
            <a:r>
              <a:rPr lang="zh-CN" altLang="en-US" sz="2400" dirty="0"/>
              <a:t>当代比较政治学：世界视野（第</a:t>
            </a:r>
            <a:r>
              <a:rPr lang="en-US" altLang="zh-CN" sz="2400" dirty="0"/>
              <a:t>10</a:t>
            </a:r>
            <a:r>
              <a:rPr lang="zh-CN" altLang="en-US" sz="2400" dirty="0"/>
              <a:t>版）</a:t>
            </a:r>
            <a:r>
              <a:rPr lang="en-US" altLang="zh-CN" sz="2400" dirty="0"/>
              <a:t>[M],</a:t>
            </a:r>
            <a:r>
              <a:rPr lang="zh-CN" altLang="en-US" sz="2400" dirty="0"/>
              <a:t>上海人民出版社，</a:t>
            </a:r>
            <a:r>
              <a:rPr lang="en-US" altLang="zh-CN" sz="2400" dirty="0"/>
              <a:t>2017.</a:t>
            </a:r>
          </a:p>
          <a:p>
            <a:r>
              <a:rPr lang="zh-CN" altLang="en-US" sz="2400" dirty="0"/>
              <a:t>弗朗西斯</a:t>
            </a:r>
            <a:r>
              <a:rPr lang="en-US" altLang="zh-CN" sz="2400" dirty="0"/>
              <a:t>·</a:t>
            </a:r>
            <a:r>
              <a:rPr lang="zh-CN" altLang="en-US" sz="2400" dirty="0"/>
              <a:t>福山</a:t>
            </a:r>
            <a:r>
              <a:rPr lang="en-US" altLang="zh-CN" sz="2400" dirty="0"/>
              <a:t>.</a:t>
            </a:r>
            <a:r>
              <a:rPr lang="zh-CN" altLang="en-US" sz="2400" dirty="0"/>
              <a:t>政治秩序与政治衰败：从前人类时代到法国革命</a:t>
            </a:r>
            <a:r>
              <a:rPr lang="en-US" altLang="zh-CN" sz="2400" dirty="0"/>
              <a:t>[M].</a:t>
            </a:r>
            <a:r>
              <a:rPr lang="zh-CN" altLang="en-US" sz="2400" dirty="0"/>
              <a:t>广西师范大学出版社</a:t>
            </a:r>
            <a:r>
              <a:rPr lang="en-US" altLang="zh-CN" sz="2400" dirty="0"/>
              <a:t>,2015.</a:t>
            </a:r>
            <a:r>
              <a:rPr lang="zh-CN" altLang="en-US" sz="2400" dirty="0"/>
              <a:t>第五部分</a:t>
            </a:r>
          </a:p>
          <a:p>
            <a:r>
              <a:rPr lang="zh-CN" altLang="en-US" sz="2400" dirty="0"/>
              <a:t>弗朗西斯</a:t>
            </a:r>
            <a:r>
              <a:rPr lang="en-US" altLang="zh-CN" sz="2400" dirty="0"/>
              <a:t>·</a:t>
            </a:r>
            <a:r>
              <a:rPr lang="zh-CN" altLang="en-US" sz="2400" dirty="0"/>
              <a:t>福山</a:t>
            </a:r>
            <a:r>
              <a:rPr lang="en-US" altLang="zh-CN" sz="2400" dirty="0"/>
              <a:t>.</a:t>
            </a:r>
            <a:r>
              <a:rPr lang="zh-CN" altLang="en-US" sz="2400" dirty="0"/>
              <a:t>政治秩序与政治衰败：从工业革命到民主全球化</a:t>
            </a:r>
            <a:r>
              <a:rPr lang="en-US" altLang="zh-CN" sz="2400" dirty="0"/>
              <a:t>[M].</a:t>
            </a:r>
            <a:r>
              <a:rPr lang="zh-CN" altLang="en-US" sz="2400" dirty="0"/>
              <a:t>广西师范大学出版社</a:t>
            </a:r>
            <a:r>
              <a:rPr lang="en-US" altLang="zh-CN" sz="2400" dirty="0"/>
              <a:t>,2015.</a:t>
            </a:r>
            <a:r>
              <a:rPr lang="zh-CN" altLang="en-US" sz="2400" dirty="0"/>
              <a:t>第一章、第二章</a:t>
            </a:r>
          </a:p>
          <a:p>
            <a:r>
              <a:rPr lang="zh-CN" altLang="en-US" sz="2400" dirty="0"/>
              <a:t>杨雪冬、杨靖旼</a:t>
            </a:r>
            <a:r>
              <a:rPr lang="en-US" altLang="zh-CN" sz="2400" dirty="0"/>
              <a:t>.</a:t>
            </a:r>
            <a:r>
              <a:rPr lang="zh-CN" altLang="en-US" sz="2400" dirty="0"/>
              <a:t>治理绩效、国家合法性外部化与全球化进路</a:t>
            </a:r>
            <a:r>
              <a:rPr lang="en-US" altLang="zh-CN" sz="2400" dirty="0"/>
              <a:t>[J].</a:t>
            </a:r>
            <a:r>
              <a:rPr lang="zh-CN" altLang="en-US" sz="2400" dirty="0"/>
              <a:t>天津社会科学</a:t>
            </a:r>
            <a:r>
              <a:rPr lang="en-US" altLang="zh-CN" sz="2400" dirty="0"/>
              <a:t>,2021(1)</a:t>
            </a:r>
            <a:r>
              <a:rPr lang="zh-CN" altLang="en-US" sz="2400" dirty="0"/>
              <a:t>。</a:t>
            </a:r>
          </a:p>
          <a:p>
            <a:endParaRPr lang="zh-CN" altLang="en-US" sz="2400" dirty="0"/>
          </a:p>
          <a:p>
            <a:endParaRPr lang="zh-CN" altLang="en-US" dirty="0"/>
          </a:p>
        </p:txBody>
      </p:sp>
    </p:spTree>
    <p:extLst>
      <p:ext uri="{BB962C8B-B14F-4D97-AF65-F5344CB8AC3E}">
        <p14:creationId xmlns:p14="http://schemas.microsoft.com/office/powerpoint/2010/main" val="2088232823"/>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alpha val="27000"/>
              </a:schemeClr>
            </a:gs>
            <a:gs pos="100000">
              <a:srgbClr val="7030A0">
                <a:alpha val="61000"/>
              </a:srgb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31DC7-2E28-4C4A-B7E1-8B2D72F84F39}"/>
              </a:ext>
            </a:extLst>
          </p:cNvPr>
          <p:cNvSpPr>
            <a:spLocks noGrp="1"/>
          </p:cNvSpPr>
          <p:nvPr>
            <p:ph type="title"/>
          </p:nvPr>
        </p:nvSpPr>
        <p:spPr/>
        <p:txBody>
          <a:bodyPr/>
          <a:lstStyle/>
          <a:p>
            <a:r>
              <a:rPr lang="zh-CN" altLang="en-US" b="1" dirty="0"/>
              <a:t>第二讲阅读文献</a:t>
            </a:r>
          </a:p>
        </p:txBody>
      </p:sp>
      <p:sp>
        <p:nvSpPr>
          <p:cNvPr id="3" name="内容占位符 2">
            <a:extLst>
              <a:ext uri="{FF2B5EF4-FFF2-40B4-BE49-F238E27FC236}">
                <a16:creationId xmlns:a16="http://schemas.microsoft.com/office/drawing/2014/main" id="{D09D7F85-B6EC-4F30-9B30-7E99E2038EB4}"/>
              </a:ext>
            </a:extLst>
          </p:cNvPr>
          <p:cNvSpPr>
            <a:spLocks noGrp="1"/>
          </p:cNvSpPr>
          <p:nvPr>
            <p:ph idx="1"/>
          </p:nvPr>
        </p:nvSpPr>
        <p:spPr/>
        <p:txBody>
          <a:bodyPr/>
          <a:lstStyle/>
          <a:p>
            <a:r>
              <a:rPr lang="zh-CN" altLang="en-US" sz="2400" dirty="0"/>
              <a:t>戴维</a:t>
            </a:r>
            <a:r>
              <a:rPr lang="en-US" altLang="zh-CN" sz="2400" dirty="0"/>
              <a:t>•</a:t>
            </a:r>
            <a:r>
              <a:rPr lang="zh-CN" altLang="en-US" sz="2400" dirty="0"/>
              <a:t>赫尔德等</a:t>
            </a:r>
            <a:r>
              <a:rPr lang="en-US" altLang="zh-CN" sz="2400" dirty="0"/>
              <a:t>.</a:t>
            </a:r>
            <a:r>
              <a:rPr lang="zh-CN" altLang="en-US" sz="2400" dirty="0"/>
              <a:t>全球大变革：全球化时代的政治、经济与文化</a:t>
            </a:r>
            <a:r>
              <a:rPr lang="en-US" altLang="zh-CN" sz="2400" dirty="0"/>
              <a:t>[M].</a:t>
            </a:r>
            <a:r>
              <a:rPr lang="zh-CN" altLang="en-US" sz="2400" dirty="0"/>
              <a:t>社科文献出版社</a:t>
            </a:r>
            <a:r>
              <a:rPr lang="en-US" altLang="zh-CN" sz="2400" dirty="0"/>
              <a:t>,2001.</a:t>
            </a:r>
          </a:p>
          <a:p>
            <a:r>
              <a:rPr lang="zh-CN" altLang="en-US" sz="2400" dirty="0"/>
              <a:t>托马斯</a:t>
            </a:r>
            <a:r>
              <a:rPr lang="en-US" altLang="zh-CN" sz="2400" dirty="0"/>
              <a:t>·</a:t>
            </a:r>
            <a:r>
              <a:rPr lang="zh-CN" altLang="en-US" sz="2400" dirty="0"/>
              <a:t>弗里德曼</a:t>
            </a:r>
            <a:r>
              <a:rPr lang="en-US" altLang="zh-CN" sz="2400" dirty="0"/>
              <a:t>.</a:t>
            </a:r>
            <a:r>
              <a:rPr lang="zh-CN" altLang="en-US" sz="2400" dirty="0"/>
              <a:t>世界是平的：</a:t>
            </a:r>
            <a:r>
              <a:rPr lang="en-US" altLang="zh-CN" sz="2400" dirty="0"/>
              <a:t>21</a:t>
            </a:r>
            <a:r>
              <a:rPr lang="zh-CN" altLang="en-US" sz="2400" dirty="0"/>
              <a:t>世纪简史</a:t>
            </a:r>
            <a:r>
              <a:rPr lang="en-US" altLang="zh-CN" sz="2400" dirty="0"/>
              <a:t>[M].</a:t>
            </a:r>
            <a:r>
              <a:rPr lang="zh-CN" altLang="en-US" sz="2400" dirty="0"/>
              <a:t>湖南科技出版社</a:t>
            </a:r>
            <a:r>
              <a:rPr lang="en-US" altLang="zh-CN" sz="2400" dirty="0"/>
              <a:t>,2008.</a:t>
            </a:r>
          </a:p>
          <a:p>
            <a:r>
              <a:rPr lang="zh-CN" altLang="en-US" sz="2400" dirty="0"/>
              <a:t>杨雪冬</a:t>
            </a:r>
            <a:r>
              <a:rPr lang="en-US" altLang="zh-CN" sz="2400" dirty="0"/>
              <a:t>.</a:t>
            </a:r>
            <a:r>
              <a:rPr lang="zh-CN" altLang="en-US" sz="2400" dirty="0"/>
              <a:t>全球化：西方理论前沿</a:t>
            </a:r>
            <a:r>
              <a:rPr lang="en-US" altLang="zh-CN" sz="2400" dirty="0"/>
              <a:t>[M].</a:t>
            </a:r>
            <a:r>
              <a:rPr lang="zh-CN" altLang="en-US" sz="2400" dirty="0"/>
              <a:t>社科文献出版社</a:t>
            </a:r>
            <a:r>
              <a:rPr lang="en-US" altLang="zh-CN" sz="2400" dirty="0"/>
              <a:t>,2002.</a:t>
            </a:r>
          </a:p>
          <a:p>
            <a:r>
              <a:rPr lang="zh-CN" altLang="en-US" sz="2400" dirty="0"/>
              <a:t>托马斯</a:t>
            </a:r>
            <a:r>
              <a:rPr lang="en-US" altLang="zh-CN" sz="2400" dirty="0"/>
              <a:t>·</a:t>
            </a:r>
            <a:r>
              <a:rPr lang="zh-CN" altLang="en-US" sz="2400" dirty="0"/>
              <a:t>皮凯蒂</a:t>
            </a:r>
            <a:r>
              <a:rPr lang="en-US" altLang="zh-CN" sz="2400" dirty="0"/>
              <a:t>.21</a:t>
            </a:r>
            <a:r>
              <a:rPr lang="zh-CN" altLang="en-US" sz="2400" dirty="0"/>
              <a:t>世纪资本论</a:t>
            </a:r>
            <a:r>
              <a:rPr lang="en-US" altLang="zh-CN" sz="2400" dirty="0"/>
              <a:t>[M].</a:t>
            </a:r>
            <a:r>
              <a:rPr lang="zh-CN" altLang="en-US" sz="2400" dirty="0"/>
              <a:t>中信出版社</a:t>
            </a:r>
            <a:r>
              <a:rPr lang="en-US" altLang="zh-CN" sz="2400" dirty="0"/>
              <a:t>.2014.</a:t>
            </a:r>
          </a:p>
          <a:p>
            <a:r>
              <a:rPr lang="en-US" altLang="zh-CN" sz="2400" dirty="0" err="1"/>
              <a:t>Savina</a:t>
            </a:r>
            <a:r>
              <a:rPr lang="en-US" altLang="zh-CN" sz="2400" dirty="0"/>
              <a:t> </a:t>
            </a:r>
            <a:r>
              <a:rPr lang="en-US" altLang="zh-CN" sz="2400" dirty="0" err="1"/>
              <a:t>Gygli</a:t>
            </a:r>
            <a:r>
              <a:rPr lang="zh-CN" altLang="en-US" sz="2400" dirty="0"/>
              <a:t>、</a:t>
            </a:r>
            <a:r>
              <a:rPr lang="en-US" altLang="zh-CN" sz="2400" dirty="0"/>
              <a:t>Florian </a:t>
            </a:r>
            <a:r>
              <a:rPr lang="en-US" altLang="zh-CN" sz="2400" dirty="0" err="1"/>
              <a:t>Haelg</a:t>
            </a:r>
            <a:r>
              <a:rPr lang="zh-CN" altLang="en-US" sz="2400" dirty="0"/>
              <a:t>、</a:t>
            </a:r>
            <a:r>
              <a:rPr lang="en-US" altLang="zh-CN" sz="2400" dirty="0" err="1"/>
              <a:t>Niklas</a:t>
            </a:r>
            <a:r>
              <a:rPr lang="en-US" altLang="zh-CN" sz="2400" dirty="0"/>
              <a:t> </a:t>
            </a:r>
            <a:r>
              <a:rPr lang="en-US" altLang="zh-CN" sz="2400" dirty="0" err="1"/>
              <a:t>Potrafke</a:t>
            </a:r>
            <a:r>
              <a:rPr lang="zh-CN" altLang="en-US" sz="2400" dirty="0"/>
              <a:t>、</a:t>
            </a:r>
            <a:r>
              <a:rPr lang="en-US" altLang="zh-CN" sz="2400" dirty="0"/>
              <a:t>and Jan-Egbert Sturm, “The KOF </a:t>
            </a:r>
            <a:r>
              <a:rPr lang="en-US" altLang="zh-CN" sz="2400" dirty="0" err="1"/>
              <a:t>Globalisation</a:t>
            </a:r>
            <a:r>
              <a:rPr lang="en-US" altLang="zh-CN" sz="2400" dirty="0"/>
              <a:t> Index – revisited”, The Review of International Organizations, 2019, 14:543–574. https://doi.org/10.1007/s11558-019-09344-2.</a:t>
            </a:r>
          </a:p>
          <a:p>
            <a:r>
              <a:rPr lang="en-US" altLang="zh-CN" sz="2400" dirty="0"/>
              <a:t>“Globalization”</a:t>
            </a:r>
            <a:r>
              <a:rPr lang="zh-CN" altLang="en-US" sz="2400" dirty="0"/>
              <a:t>词条，见</a:t>
            </a:r>
            <a:r>
              <a:rPr lang="en-US" altLang="zh-CN" sz="2400" dirty="0"/>
              <a:t>https://plato.stanford.edu/entries/globalization/</a:t>
            </a:r>
          </a:p>
          <a:p>
            <a:endParaRPr lang="zh-CN" altLang="en-US" dirty="0"/>
          </a:p>
        </p:txBody>
      </p:sp>
    </p:spTree>
    <p:extLst>
      <p:ext uri="{BB962C8B-B14F-4D97-AF65-F5344CB8AC3E}">
        <p14:creationId xmlns:p14="http://schemas.microsoft.com/office/powerpoint/2010/main" val="242712733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square">
        <a:spAutoFit/>
      </a:bodyPr>
      <a:lstStyle>
        <a:defPPr algn="ctr">
          <a:spcBef>
            <a:spcPct val="0"/>
          </a:spcBef>
          <a:buFontTx/>
          <a:buNone/>
          <a:defRPr sz="1800" b="1" dirty="0" smtClean="0">
            <a:ea typeface="幼圆" panose="02010509060101010101" pitchFamily="49" charset="-122"/>
          </a:defRPr>
        </a:defPPr>
      </a:lstStyle>
    </a:spDef>
    <a:lnDef>
      <a:spPr>
        <a:ln w="19050">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8.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0.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25074</TotalTime>
  <Words>6714</Words>
  <Application>Microsoft Office PowerPoint</Application>
  <PresentationFormat>宽屏</PresentationFormat>
  <Paragraphs>392</Paragraphs>
  <Slides>95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95</vt:i4>
      </vt:variant>
    </vt:vector>
  </HeadingPairs>
  <TitlesOfParts>
    <vt:vector size="102" baseType="lpstr">
      <vt:lpstr>黑体</vt:lpstr>
      <vt:lpstr>宋体</vt:lpstr>
      <vt:lpstr>幼圆</vt:lpstr>
      <vt:lpstr>Arial</vt:lpstr>
      <vt:lpstr>Times New Roman</vt:lpstr>
      <vt:lpstr>Wingdings</vt:lpstr>
      <vt:lpstr>默认设计模板</vt:lpstr>
      <vt:lpstr>从你记事开始，世界就处于富裕、分化而动荡之中</vt:lpstr>
      <vt:lpstr>911：全球化时代政治灯塔的危机</vt:lpstr>
      <vt:lpstr>小布什（2001年9月20日）</vt:lpstr>
      <vt:lpstr>2008年全球金融危机</vt:lpstr>
      <vt:lpstr>PowerPoint 演示文稿</vt:lpstr>
      <vt:lpstr>Human Cost of Post-9/11 Wars: Direct War Deaths in Major War Zones, Afghanistan &amp; Pakistan (Oct. 2001 – Aug. 2021); Iraq (March 2003 – Aug. 2021); Syria (Sept. 2014 – May 2021); Yemen (Oct. 2002-Aug. 2021) and Other Post-9/11 War Zones</vt:lpstr>
      <vt:lpstr>战争支出https://watson.brown.edu/costsofwar/papers</vt:lpstr>
      <vt:lpstr>2020年全球新冠肺炎疫情危机</vt:lpstr>
      <vt:lpstr>从全球化时代到全球隔离时代 从变革时代到风险时代， 我们是否进入了应该反思政治的时代？ 政治发展是发展中国家的专属事业吗？</vt:lpstr>
      <vt:lpstr>第一讲、在全球化时代 理解政治发展</vt:lpstr>
      <vt:lpstr>主要内容</vt:lpstr>
      <vt:lpstr>一、政治发展：经典议题的重现 </vt:lpstr>
      <vt:lpstr>政治发展是当代政治学研究的核心议题</vt:lpstr>
      <vt:lpstr>1、全球化：映照各国制度的“无影灯”</vt:lpstr>
      <vt:lpstr>政治共同体的共同挑战 （鲍威尔，p17）</vt:lpstr>
      <vt:lpstr>2、国家地位的“巩固”</vt:lpstr>
      <vt:lpstr>瑞士是最晚加入联合国的国家之一</vt:lpstr>
      <vt:lpstr>3、国家的分化：“第三世界化”与“第四世界化”</vt:lpstr>
      <vt:lpstr>4、全球风险与全球性治理危机</vt:lpstr>
      <vt:lpstr>5、自由民主制度的危机</vt:lpstr>
      <vt:lpstr>PowerPoint 演示文稿</vt:lpstr>
      <vt:lpstr>政治的吸引力的滑坡</vt:lpstr>
      <vt:lpstr>维利·勃兰特（1974年辞职）</vt:lpstr>
      <vt:lpstr>6、中国的兴起与系统性挑战</vt:lpstr>
      <vt:lpstr>Chinese President Xi Jinping attends the World Economic Forum WEF Virtual Event of the Davos Agenda and delivers a special address via video link in Beijing, capital of China, Jan. 25, 2021.</vt:lpstr>
      <vt:lpstr>7、指标化与政治发展的可衡量性</vt:lpstr>
      <vt:lpstr>中国政治发展效果明显</vt:lpstr>
      <vt:lpstr>     二、政治发展理论的五次波动</vt:lpstr>
      <vt:lpstr>政治发展研究的理论前提</vt:lpstr>
      <vt:lpstr>政治发展文献的三大类型 （奇尔科特，1998）</vt:lpstr>
      <vt:lpstr>政治发展研究变化的动力 （Robert Bates,2018,64）</vt:lpstr>
      <vt:lpstr>第一波政治发展理论： 现代化的结果和目标</vt:lpstr>
      <vt:lpstr> 加里布埃尔·阿尔蒙德 </vt:lpstr>
      <vt:lpstr>政治发展=制度化（亨廷顿）</vt:lpstr>
      <vt:lpstr> 参与、秩序、统治能力与政治共同体 </vt:lpstr>
      <vt:lpstr>The Overloading of Government</vt:lpstr>
      <vt:lpstr>政治信任悖论</vt:lpstr>
      <vt:lpstr>美国政治信任的变化</vt:lpstr>
      <vt:lpstr>政治发展的“累积性”</vt:lpstr>
      <vt:lpstr>政治发展的目的：避免政治衰败</vt:lpstr>
      <vt:lpstr>对第一波的批判：种族中心论、价值模糊论与美国扩张论</vt:lpstr>
      <vt:lpstr>第二波政治发展理论：民主化</vt:lpstr>
      <vt:lpstr>PowerPoint 演示文稿</vt:lpstr>
      <vt:lpstr>民主化=选举</vt:lpstr>
      <vt:lpstr>民主化的失败 （卡罗瑟斯《转型范式的终结》）</vt:lpstr>
      <vt:lpstr>第三波政治发展理论：制度转轨</vt:lpstr>
      <vt:lpstr>前苏联</vt:lpstr>
      <vt:lpstr>第四波政治发展理论：国家构建</vt:lpstr>
      <vt:lpstr>阿富汗：国家构建的失败</vt:lpstr>
      <vt:lpstr>第五波政治发展理论：治理</vt:lpstr>
      <vt:lpstr>治理的扩展</vt:lpstr>
      <vt:lpstr>治理的扩散</vt:lpstr>
      <vt:lpstr>治理的衡量与推广</vt:lpstr>
      <vt:lpstr>政治发展的实践论：解放生产力</vt:lpstr>
      <vt:lpstr>政治发展的目的：“三个有利于”</vt:lpstr>
      <vt:lpstr>习近平：八个“能否” 纪念人民代表大会制度60周年讲话中</vt:lpstr>
      <vt:lpstr>李光耀</vt:lpstr>
      <vt:lpstr>政治发展路径：中国Vs西方</vt:lpstr>
      <vt:lpstr> 两种政治发展观 </vt:lpstr>
      <vt:lpstr>三、政治发展研究的基本范式</vt:lpstr>
      <vt:lpstr>托马斯．库恩与科学范式</vt:lpstr>
      <vt:lpstr>两大基本范式</vt:lpstr>
      <vt:lpstr>现代化论：阿尔蒙德等</vt:lpstr>
      <vt:lpstr>左翼理论：保罗·巴兰、沃勒斯坦等</vt:lpstr>
      <vt:lpstr>阿尔蒙德等人的政治系统分析模式 （体系生态学方法）</vt:lpstr>
      <vt:lpstr>现代政治体系</vt:lpstr>
      <vt:lpstr>政治体系的运行</vt:lpstr>
      <vt:lpstr>阿尔蒙德（p9）</vt:lpstr>
      <vt:lpstr>鲍威尔等人对阿尔蒙德模式的修正</vt:lpstr>
      <vt:lpstr>政治发展动力：经济发展Vs社会分化</vt:lpstr>
      <vt:lpstr>PowerPoint 演示文稿</vt:lpstr>
      <vt:lpstr>政治发展的动力</vt:lpstr>
      <vt:lpstr>政治发展的方式：</vt:lpstr>
      <vt:lpstr>公共管理中的“现代化”观念（克里斯托弗．胡德，《国家的艺术》，p2007）</vt:lpstr>
      <vt:lpstr>四、全球化时代的政治发展研究： 在国内外互动中重塑合法性和认同</vt:lpstr>
      <vt:lpstr>“终结论”的终结</vt:lpstr>
      <vt:lpstr>全球化时代的新变化</vt:lpstr>
      <vt:lpstr>现代性与全球性:重塑国家存在的理由</vt:lpstr>
      <vt:lpstr>合法性的再认识</vt:lpstr>
      <vt:lpstr>马克斯．韦伯</vt:lpstr>
      <vt:lpstr>马克思、恩格斯：国家本质与发展本质</vt:lpstr>
      <vt:lpstr>哈贝马斯：合法性危机</vt:lpstr>
      <vt:lpstr>John H, Schaar：三种流行定义 </vt:lpstr>
      <vt:lpstr>李普塞特（《政治人》，2011：47）</vt:lpstr>
      <vt:lpstr>结果与过程</vt:lpstr>
      <vt:lpstr>全球化条件下的合法性</vt:lpstr>
      <vt:lpstr>全球化平台期的政治发展研究</vt:lpstr>
      <vt:lpstr>五、课程安排</vt:lpstr>
      <vt:lpstr>本课程目标</vt:lpstr>
      <vt:lpstr>课程安排：三大板块</vt:lpstr>
      <vt:lpstr>要求</vt:lpstr>
      <vt:lpstr>六、阅读材料和思考题</vt:lpstr>
      <vt:lpstr>思考题</vt:lpstr>
      <vt:lpstr>本讲阅读材料</vt:lpstr>
      <vt:lpstr>第二讲阅读文献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全球化进程与政治发展</dc:title>
  <dc:creator>杨雪冬</dc:creator>
  <cp:lastModifiedBy>杨雪冬</cp:lastModifiedBy>
  <cp:revision>238</cp:revision>
  <dcterms:created xsi:type="dcterms:W3CDTF">2021-07-26T06:11:38Z</dcterms:created>
  <dcterms:modified xsi:type="dcterms:W3CDTF">2021-09-14T23:31:01Z</dcterms:modified>
</cp:coreProperties>
</file>